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4"/>
  </p:sldMasterIdLst>
  <p:notesMasterIdLst>
    <p:notesMasterId r:id="rId11"/>
  </p:notesMasterIdLst>
  <p:sldIdLst>
    <p:sldId id="256" r:id="rId5"/>
    <p:sldId id="302" r:id="rId6"/>
    <p:sldId id="315" r:id="rId7"/>
    <p:sldId id="275" r:id="rId8"/>
    <p:sldId id="330" r:id="rId9"/>
    <p:sldId id="273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2E29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74" autoAdjust="0"/>
  </p:normalViewPr>
  <p:slideViewPr>
    <p:cSldViewPr snapToGrid="0" showGuides="1">
      <p:cViewPr varScale="1">
        <p:scale>
          <a:sx n="98" d="100"/>
          <a:sy n="98" d="100"/>
        </p:scale>
        <p:origin x="102" y="2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B49D3-9AB2-4C0C-B53B-802CF9EEF186}" type="datetimeFigureOut">
              <a:rPr lang="it-IT" smtClean="0"/>
              <a:t>08/10/2021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7F00D-2B68-4E01-8496-A673F6A383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710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80704E-D596-426A-847E-3AAB4797C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CD072F-A1DB-45BC-81FD-7B7CE0934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EB88DA-E830-4731-AE32-7F76A2E47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08/10/2021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FDCA0E-2760-48E7-84CA-8CE823DFE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0F8663-759B-4BDF-854E-97E95BDE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0764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C03311-B429-49E1-B9BC-EEFE3FA8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EE358B3-EA80-4045-8ADA-2B894B3BE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B9C1CA-FA19-4B71-A036-6C20534A8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08/10/2021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90310B-1D32-4874-A12F-7CF1C38B6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1B66E6-CB56-4D1A-8096-6C7D75AC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1383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05E618B-E15E-4039-84ED-98B12EFC3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AF8EA16-5A14-403C-A1B3-9983062C1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0950F68-D967-48A1-A365-167DA1778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08/10/2021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247045-5A8E-4773-A59B-CA8A33BDE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AE88A4-3ACF-4AC9-A943-D53F00D1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991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78B800-D86D-4A24-A526-8921D338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19A2F-1252-43AA-AE9C-CF57354D9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D6173FC-3F7D-49FC-B802-DED81F4B5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08/10/2021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C4C7E1-0AD7-43A5-9C14-ECE5A79A6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75EB75-5EEA-4160-B32E-6073AE62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336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F33F9A-8685-42AA-8524-AB97FB0E1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4401286-E2D4-4BE1-8928-E12C06966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ABF7C13-92E2-477A-B4DC-BB2230BD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08/10/2021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7A9E22-5683-4B2D-A933-8D6CAFA3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9B28F1-606B-43C2-9344-DA7D80D3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4291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70ACDE-BCE8-43FC-98F0-FDA5F816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50464C-5D69-46B7-85CA-A936C7C6C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E17CA41-CA17-4574-A95B-67F2DB9DB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C0BE329-E410-46D3-935E-E485D3C43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08/10/2021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230321-7070-4889-8C1B-43C8910A1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672C86-F46E-4F09-B3D2-72FAE3BCE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86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C66487-E855-4A8B-B62A-9DF77404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9EE20A-1A7A-4567-92C4-0A60EB6B3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26492B-58A8-432C-A44E-4C97B12A7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6157C01-BCC2-4B58-8FBD-94B526E80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D2EF61-EAB2-4000-AC1F-301151F4C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56694EC-2820-4F5C-B99A-DA2D3244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08/10/2021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E131B67-D1FC-4041-ADBD-180932AFA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A7C091A-9A7A-413C-8973-6BFC98CA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956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29FEC7-2791-451D-A265-3FC026F1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20247D6-C2D7-4C86-9DB9-EE20F9A4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08/10/2021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9100AF6-BDB4-49D1-B01A-68DB494ED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38B29EF-93D5-4FAB-8A4A-64D68E95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472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28A9477-5E1A-4B72-A08F-EA216A838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08/10/2021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F538899-D546-4797-9766-C2DDBF73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205494-6770-4F90-9A94-D17A0DF0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0842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869D1D-FE5F-4A1B-9D17-15F32D3D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E31F30-EABE-4F61-BAE7-82D97113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2F53D89-E118-41ED-9E86-AC61A4E61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E379124-D67D-43D6-B69D-F65E822C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08/10/2021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4816560-742B-4DE5-95CF-854913E6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697DDE7-8D78-40B6-B423-1900FE4D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0949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7C6336-8B15-4711-B53E-03850972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03DBE4C-6D7D-4EA7-AA66-D8E86B71C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BB5860-9FD9-4AE2-9AD3-7F8C92245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618B63D-A9D5-41A0-BA14-630DF48D3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08/10/2021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C8E724-7C74-4852-BFAB-AA980496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140FBCA-6271-4DB5-B7BB-0AD8D401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7804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7562C49-685E-4FA7-941F-4ADC9A1E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3CED1D8-7D4F-49F3-BC1C-4F123D94F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05509E-035F-4ED8-BD95-4105327C3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33724-0919-4D3E-8E20-1875A18A7434}" type="datetimeFigureOut">
              <a:rPr lang="it-IT" smtClean="0"/>
              <a:t>08/10/2021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17B5B9-1335-4E62-A94A-0757647FB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95CBA6-AB30-45DA-A228-3BD5844F0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40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2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BF5B48EB-E8FC-4291-8F28-B3B54CBDC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441" y="1613030"/>
            <a:ext cx="5190836" cy="517785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2D5C5A7-F770-45B5-97DA-47E67DCC0C2F}"/>
              </a:ext>
            </a:extLst>
          </p:cNvPr>
          <p:cNvSpPr txBox="1"/>
          <p:nvPr/>
        </p:nvSpPr>
        <p:spPr>
          <a:xfrm>
            <a:off x="443345" y="825374"/>
            <a:ext cx="71877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it-IT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OTTIMIZZAZIONE DI UN’ELICA A PASSO VARIABILE ELETTRICA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258F5D-1747-4356-AC3A-7E32CCADDA51}"/>
              </a:ext>
            </a:extLst>
          </p:cNvPr>
          <p:cNvSpPr txBox="1"/>
          <p:nvPr/>
        </p:nvSpPr>
        <p:spPr>
          <a:xfrm>
            <a:off x="443345" y="3940349"/>
            <a:ext cx="4926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Georgia" panose="02040502050405020303" pitchFamily="18" charset="0"/>
              </a:rPr>
              <a:t>per Lockheed </a:t>
            </a:r>
            <a:r>
              <a:rPr lang="it-IT" sz="2800" i="1" dirty="0">
                <a:solidFill>
                  <a:schemeClr val="bg1"/>
                </a:solidFill>
                <a:latin typeface="Georgia" panose="02040502050405020303" pitchFamily="18" charset="0"/>
              </a:rPr>
              <a:t>Hercules</a:t>
            </a:r>
            <a:r>
              <a:rPr lang="it-IT" sz="2800" dirty="0">
                <a:solidFill>
                  <a:schemeClr val="bg1"/>
                </a:solidFill>
                <a:latin typeface="Georgia" panose="02040502050405020303" pitchFamily="18" charset="0"/>
              </a:rPr>
              <a:t> C-130</a:t>
            </a:r>
            <a:endParaRPr lang="it-IT" sz="2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9A11BCAB-487E-4449-8F15-6981C400C0E3}"/>
              </a:ext>
            </a:extLst>
          </p:cNvPr>
          <p:cNvGrpSpPr/>
          <p:nvPr/>
        </p:nvGrpSpPr>
        <p:grpSpPr>
          <a:xfrm>
            <a:off x="149730" y="5950506"/>
            <a:ext cx="3377969" cy="748274"/>
            <a:chOff x="443345" y="5698836"/>
            <a:chExt cx="3377969" cy="748274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9A949A2-1516-483C-85CE-90C529096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345" y="5698836"/>
              <a:ext cx="734280" cy="732444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184779E-74BF-4D57-A141-7D8ACF2BF636}"/>
                </a:ext>
              </a:extLst>
            </p:cNvPr>
            <p:cNvSpPr txBox="1"/>
            <p:nvPr/>
          </p:nvSpPr>
          <p:spPr>
            <a:xfrm>
              <a:off x="1318259" y="5713343"/>
              <a:ext cx="25030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AF0D3370-A5E1-47D8-A49D-B9F021876217}"/>
                </a:ext>
              </a:extLst>
            </p:cNvPr>
            <p:cNvCxnSpPr>
              <a:cxnSpLocks/>
            </p:cNvCxnSpPr>
            <p:nvPr/>
          </p:nvCxnSpPr>
          <p:spPr>
            <a:xfrm>
              <a:off x="1318259" y="5698836"/>
              <a:ext cx="0" cy="73244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C70D46B-9F5C-4A8B-ABD2-E9A64F714AAE}"/>
                </a:ext>
              </a:extLst>
            </p:cNvPr>
            <p:cNvSpPr txBox="1"/>
            <p:nvPr/>
          </p:nvSpPr>
          <p:spPr>
            <a:xfrm>
              <a:off x="1318259" y="5965568"/>
              <a:ext cx="2503054" cy="481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858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BCFDDC7-B89D-4257-A617-A3F596FD6A6F}"/>
              </a:ext>
            </a:extLst>
          </p:cNvPr>
          <p:cNvSpPr txBox="1"/>
          <p:nvPr/>
        </p:nvSpPr>
        <p:spPr>
          <a:xfrm>
            <a:off x="457675" y="2376195"/>
            <a:ext cx="54242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L’attività di tirocinio concordata ha l’obbiettivo di  sviluppare le conoscenze e il processo di progettazione con l’ausilio del software di modellazione solida tridimensionale e parametrica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SolidWorks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2021; l’attività di progettazione comprende la modellazione, la verifica e la convalida degli organi del sistema meccanico fornito.</a:t>
            </a:r>
          </a:p>
          <a:p>
            <a:pPr algn="just"/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attività previste per il conseguimento di tali obbiettivi riguardano lo studio, la progettazione e l’ottimizzazione del sistema di comando di un’elica a passo variabile elettrica e del suo mozzo di collegamento con l’albero motore.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25487B8-1D16-4443-8B31-2D71737074B8}"/>
              </a:ext>
            </a:extLst>
          </p:cNvPr>
          <p:cNvGrpSpPr/>
          <p:nvPr/>
        </p:nvGrpSpPr>
        <p:grpSpPr>
          <a:xfrm>
            <a:off x="6096000" y="2256262"/>
            <a:ext cx="5706762" cy="4560169"/>
            <a:chOff x="6096000" y="1612942"/>
            <a:chExt cx="2743200" cy="4780920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5DEDA3C3-2B51-4691-B9BD-F5C8607D570F}"/>
                </a:ext>
              </a:extLst>
            </p:cNvPr>
            <p:cNvGrpSpPr/>
            <p:nvPr/>
          </p:nvGrpSpPr>
          <p:grpSpPr>
            <a:xfrm>
              <a:off x="6096000" y="1612942"/>
              <a:ext cx="2743200" cy="4476750"/>
              <a:chOff x="6762750" y="1609725"/>
              <a:chExt cx="2743200" cy="4476750"/>
            </a:xfrm>
          </p:grpSpPr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1411A54E-2BAE-4668-A2F0-4F7B8FD6818A}"/>
                  </a:ext>
                </a:extLst>
              </p:cNvPr>
              <p:cNvSpPr/>
              <p:nvPr/>
            </p:nvSpPr>
            <p:spPr>
              <a:xfrm>
                <a:off x="6762750" y="1609725"/>
                <a:ext cx="2743200" cy="4476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3" name="Connettore diritto 12">
                <a:extLst>
                  <a:ext uri="{FF2B5EF4-FFF2-40B4-BE49-F238E27FC236}">
                    <a16:creationId xmlns:a16="http://schemas.microsoft.com/office/drawing/2014/main" id="{78B45BCA-59BB-4BA1-AC34-BCAE583E2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6299" y="1609725"/>
                <a:ext cx="0" cy="489405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8165702C-F5B7-4997-A899-E3B76561E36E}"/>
                </a:ext>
              </a:extLst>
            </p:cNvPr>
            <p:cNvSpPr txBox="1"/>
            <p:nvPr/>
          </p:nvSpPr>
          <p:spPr>
            <a:xfrm>
              <a:off x="6237261" y="1613582"/>
              <a:ext cx="2601937" cy="419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>
                  <a:solidFill>
                    <a:srgbClr val="BC2E29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Dati attività di tirocinio</a:t>
              </a:r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81A95DE1-9572-409D-B8E1-839B00288963}"/>
                </a:ext>
              </a:extLst>
            </p:cNvPr>
            <p:cNvSpPr txBox="1"/>
            <p:nvPr/>
          </p:nvSpPr>
          <p:spPr>
            <a:xfrm>
              <a:off x="6219549" y="2273228"/>
              <a:ext cx="2449264" cy="4120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 defTabSz="1790700">
                <a:lnSpc>
                  <a:spcPct val="150000"/>
                </a:lnSpc>
                <a:buClr>
                  <a:srgbClr val="BC2E29"/>
                </a:buClr>
                <a:buSzPct val="150000"/>
                <a:buFont typeface="Arial" panose="020B0604020202020204" pitchFamily="34" charset="0"/>
                <a:buChar char="•"/>
                <a:tabLst>
                  <a:tab pos="4860000" algn="r"/>
                </a:tabLst>
              </a:pPr>
              <a:r>
                <a:rPr lang="it-IT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Tirocinante</a:t>
              </a: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	Luca Zappalorti</a:t>
              </a:r>
            </a:p>
            <a:p>
              <a:pPr marL="285750" indent="-285750" algn="just" defTabSz="1790700">
                <a:lnSpc>
                  <a:spcPct val="150000"/>
                </a:lnSpc>
                <a:buClr>
                  <a:srgbClr val="BC2E29"/>
                </a:buClr>
                <a:buSzPct val="150000"/>
                <a:buFont typeface="Arial" panose="020B0604020202020204" pitchFamily="34" charset="0"/>
                <a:buChar char="•"/>
                <a:tabLst>
                  <a:tab pos="4860000" algn="r"/>
                </a:tabLst>
              </a:pPr>
              <a:r>
                <a:rPr lang="it-IT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Soggetto</a:t>
              </a:r>
              <a:r>
                <a:rPr lang="it-IT" sz="1400" b="1" dirty="0">
                  <a:solidFill>
                    <a:srgbClr val="BC2E2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t-IT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ospitante</a:t>
              </a: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	Alma Mater </a:t>
              </a:r>
              <a:r>
                <a:rPr lang="it-I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Studiorum</a:t>
              </a: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– </a:t>
              </a:r>
              <a:r>
                <a:rPr lang="it-I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UniBo</a:t>
              </a:r>
              <a:endParaRPr lang="it-IT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 algn="just" defTabSz="1790700">
                <a:lnSpc>
                  <a:spcPct val="150000"/>
                </a:lnSpc>
                <a:buClr>
                  <a:srgbClr val="BC2E29"/>
                </a:buClr>
                <a:buSzPct val="150000"/>
                <a:buFont typeface="Arial" panose="020B0604020202020204" pitchFamily="34" charset="0"/>
                <a:buChar char="•"/>
                <a:tabLst>
                  <a:tab pos="4860000" algn="r"/>
                </a:tabLst>
              </a:pPr>
              <a:r>
                <a:rPr lang="it-IT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Sede</a:t>
              </a:r>
              <a:r>
                <a:rPr lang="it-IT" sz="1400" b="1" dirty="0">
                  <a:solidFill>
                    <a:srgbClr val="BC2E2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t-IT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tirocinio</a:t>
              </a: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	Dipartimento di Ingegneria Industriale</a:t>
              </a:r>
            </a:p>
            <a:p>
              <a:pPr marL="285750" indent="-285750" algn="just" defTabSz="1790700">
                <a:lnSpc>
                  <a:spcPct val="150000"/>
                </a:lnSpc>
                <a:buClr>
                  <a:srgbClr val="BC2E29"/>
                </a:buClr>
                <a:buSzPct val="150000"/>
                <a:buFont typeface="Arial" panose="020B0604020202020204" pitchFamily="34" charset="0"/>
                <a:buChar char="•"/>
                <a:tabLst>
                  <a:tab pos="4860000" algn="r"/>
                </a:tabLst>
              </a:pPr>
              <a:r>
                <a:rPr lang="it-IT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Durata</a:t>
              </a: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	Dal 09/04/2021 al 28/09/2021 (158 ore)</a:t>
              </a:r>
            </a:p>
            <a:p>
              <a:pPr marL="285750" indent="-285750" algn="just" defTabSz="1790700">
                <a:lnSpc>
                  <a:spcPct val="150000"/>
                </a:lnSpc>
                <a:buClr>
                  <a:srgbClr val="BC2E29"/>
                </a:buClr>
                <a:buSzPct val="150000"/>
                <a:buFont typeface="Arial" panose="020B0604020202020204" pitchFamily="34" charset="0"/>
                <a:buChar char="•"/>
                <a:tabLst>
                  <a:tab pos="4860000" algn="r"/>
                </a:tabLst>
              </a:pPr>
              <a:r>
                <a:rPr lang="it-IT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CFU</a:t>
              </a: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	6 CFU (min. 150 – max. 180 ore)</a:t>
              </a:r>
            </a:p>
            <a:p>
              <a:pPr marL="285750" indent="-285750" algn="just" defTabSz="1790700">
                <a:lnSpc>
                  <a:spcPct val="150000"/>
                </a:lnSpc>
                <a:buClr>
                  <a:srgbClr val="BC2E29"/>
                </a:buClr>
                <a:buSzPct val="150000"/>
                <a:buFont typeface="Arial" panose="020B0604020202020204" pitchFamily="34" charset="0"/>
                <a:buChar char="•"/>
                <a:tabLst>
                  <a:tab pos="4860000" algn="r"/>
                </a:tabLst>
              </a:pPr>
              <a:r>
                <a:rPr lang="it-IT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Tutor accademico</a:t>
              </a: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	Luca Piancastelli</a:t>
              </a:r>
            </a:p>
            <a:p>
              <a:pPr marL="285750" indent="-285750" algn="just" defTabSz="1790700">
                <a:lnSpc>
                  <a:spcPct val="150000"/>
                </a:lnSpc>
                <a:buClr>
                  <a:srgbClr val="BC2E29"/>
                </a:buClr>
                <a:buSzPct val="150000"/>
                <a:buFont typeface="Arial" panose="020B0604020202020204" pitchFamily="34" charset="0"/>
                <a:buChar char="•"/>
                <a:tabLst>
                  <a:tab pos="4860000" algn="r"/>
                </a:tabLst>
              </a:pPr>
              <a:r>
                <a:rPr lang="it-IT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Oggetto del progetto</a:t>
              </a: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	Sistema di cambio di passo</a:t>
              </a:r>
            </a:p>
            <a:p>
              <a:pPr marL="285750" indent="-285750" algn="just" defTabSz="1790700">
                <a:lnSpc>
                  <a:spcPct val="150000"/>
                </a:lnSpc>
                <a:buClr>
                  <a:srgbClr val="BC2E29"/>
                </a:buClr>
                <a:buSzPct val="150000"/>
                <a:buFont typeface="Arial" panose="020B0604020202020204" pitchFamily="34" charset="0"/>
                <a:buChar char="•"/>
                <a:tabLst>
                  <a:tab pos="4860000" algn="r"/>
                </a:tabLst>
              </a:pPr>
              <a:r>
                <a:rPr lang="it-IT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Attività di progetto</a:t>
              </a: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pPr algn="just" defTabSz="1790700">
                <a:buClr>
                  <a:srgbClr val="BC2E29"/>
                </a:buClr>
                <a:buSzPct val="150000"/>
                <a:tabLst>
                  <a:tab pos="266700" algn="l"/>
                </a:tabLst>
              </a:pP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A partire dal prototipo fornito sarà necessario ottimizzare le 	soluzioni presenti e/o implementarne delle nuove al fine di 	soddisfare gli obbietti progettuali preposti.</a:t>
              </a:r>
            </a:p>
            <a:p>
              <a:pPr marL="285750" indent="-285750" algn="just" defTabSz="1790700">
                <a:lnSpc>
                  <a:spcPct val="150000"/>
                </a:lnSpc>
                <a:buClr>
                  <a:srgbClr val="BC2E29"/>
                </a:buClr>
                <a:buSzPct val="150000"/>
                <a:buFont typeface="Arial" panose="020B0604020202020204" pitchFamily="34" charset="0"/>
                <a:buChar char="•"/>
                <a:tabLst>
                  <a:tab pos="4860000" algn="r"/>
                </a:tabLst>
              </a:pPr>
              <a:endParaRPr lang="it-IT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 algn="just" defTabSz="1790700">
                <a:lnSpc>
                  <a:spcPct val="150000"/>
                </a:lnSpc>
                <a:buClr>
                  <a:srgbClr val="BC2E29"/>
                </a:buClr>
                <a:buSzPct val="150000"/>
                <a:buFont typeface="Arial" panose="020B0604020202020204" pitchFamily="34" charset="0"/>
                <a:buChar char="•"/>
                <a:tabLst>
                  <a:tab pos="4860000" algn="r"/>
                </a:tabLst>
              </a:pPr>
              <a:endParaRPr lang="it-IT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522205D7-8385-400E-AEC5-D242A2B60239}"/>
              </a:ext>
            </a:extLst>
          </p:cNvPr>
          <p:cNvGrpSpPr/>
          <p:nvPr/>
        </p:nvGrpSpPr>
        <p:grpSpPr>
          <a:xfrm>
            <a:off x="457674" y="2256262"/>
            <a:ext cx="11276650" cy="4290039"/>
            <a:chOff x="457674" y="2256262"/>
            <a:chExt cx="11276650" cy="4290039"/>
          </a:xfrm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9772245-06E5-43E9-88C2-6D46010683D7}"/>
                </a:ext>
              </a:extLst>
            </p:cNvPr>
            <p:cNvSpPr/>
            <p:nvPr/>
          </p:nvSpPr>
          <p:spPr>
            <a:xfrm>
              <a:off x="457674" y="2256262"/>
              <a:ext cx="11276650" cy="4290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2" name="Connettore diritto 41">
              <a:extLst>
                <a:ext uri="{FF2B5EF4-FFF2-40B4-BE49-F238E27FC236}">
                  <a16:creationId xmlns:a16="http://schemas.microsoft.com/office/drawing/2014/main" id="{CEE9AA6C-42EC-40F3-B7ED-9F3033D3888E}"/>
                </a:ext>
              </a:extLst>
            </p:cNvPr>
            <p:cNvCxnSpPr>
              <a:cxnSpLocks/>
            </p:cNvCxnSpPr>
            <p:nvPr/>
          </p:nvCxnSpPr>
          <p:spPr>
            <a:xfrm>
              <a:off x="717903" y="2256360"/>
              <a:ext cx="0" cy="629700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F1B8FD5D-6518-4C4E-8B55-10AD1A128D77}"/>
                </a:ext>
              </a:extLst>
            </p:cNvPr>
            <p:cNvSpPr txBox="1"/>
            <p:nvPr/>
          </p:nvSpPr>
          <p:spPr>
            <a:xfrm>
              <a:off x="750995" y="3035363"/>
              <a:ext cx="4493473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1790700">
                <a:spcAft>
                  <a:spcPts val="600"/>
                </a:spcAft>
                <a:buClr>
                  <a:srgbClr val="BC2E29"/>
                </a:buClr>
              </a:pP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Gli obbiettivi di progetto si riassumono nell’ottimizzazione di un sistema di cambio di passo elettromeccanico a partire da un modello di massima.</a:t>
              </a:r>
            </a:p>
            <a:p>
              <a:pPr algn="just" defTabSz="1790700">
                <a:spcAft>
                  <a:spcPts val="600"/>
                </a:spcAft>
                <a:buClr>
                  <a:srgbClr val="BC2E29"/>
                </a:buClr>
              </a:pP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L’ottimizzazione e l’implementazione delle soluzioni hanno seguito i seguenti parametri di valutazione:</a:t>
              </a:r>
            </a:p>
            <a:p>
              <a:pPr marL="285750" indent="-285750" algn="just" defTabSz="1790700">
                <a:spcAft>
                  <a:spcPts val="600"/>
                </a:spcAft>
                <a:buClr>
                  <a:srgbClr val="BC2E29"/>
                </a:buClr>
                <a:buFont typeface="Courier New" panose="02070309020205020404" pitchFamily="49" charset="0"/>
                <a:buChar char="o"/>
              </a:pP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Ambito dell’applicazione</a:t>
              </a:r>
            </a:p>
            <a:p>
              <a:pPr marL="285750" indent="-285750" algn="just" defTabSz="1790700">
                <a:spcAft>
                  <a:spcPts val="600"/>
                </a:spcAft>
                <a:buClr>
                  <a:srgbClr val="BC2E29"/>
                </a:buClr>
                <a:buFont typeface="Courier New" panose="02070309020205020404" pitchFamily="49" charset="0"/>
                <a:buChar char="o"/>
              </a:pP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Processi di fabbricazione</a:t>
              </a:r>
            </a:p>
            <a:p>
              <a:pPr marL="285750" indent="-285750" algn="just" defTabSz="1790700">
                <a:spcAft>
                  <a:spcPts val="600"/>
                </a:spcAft>
                <a:buClr>
                  <a:srgbClr val="BC2E29"/>
                </a:buClr>
                <a:buFont typeface="Courier New" panose="02070309020205020404" pitchFamily="49" charset="0"/>
                <a:buChar char="o"/>
              </a:pP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Operazioni di montaggio</a:t>
              </a:r>
            </a:p>
            <a:p>
              <a:pPr marL="285750" indent="-285750" algn="just" defTabSz="1790700">
                <a:spcAft>
                  <a:spcPts val="600"/>
                </a:spcAft>
                <a:buClr>
                  <a:srgbClr val="BC2E29"/>
                </a:buClr>
                <a:buFont typeface="Courier New" panose="02070309020205020404" pitchFamily="49" charset="0"/>
                <a:buChar char="o"/>
              </a:pP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Ricerca di soluzioni ottimizzate</a:t>
              </a:r>
            </a:p>
            <a:p>
              <a:pPr algn="just" defTabSz="1790700">
                <a:buClr>
                  <a:srgbClr val="BC2E29"/>
                </a:buClr>
              </a:pP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Oltre agli interventi che derivano dall’analisi del modello originale è imposta la ricerca di una soluzione di messa in bandiera automatica.</a:t>
              </a:r>
            </a:p>
          </p:txBody>
        </p: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07C9DF32-4CC3-4673-B3C9-72E52E3E48F7}"/>
                </a:ext>
              </a:extLst>
            </p:cNvPr>
            <p:cNvSpPr txBox="1"/>
            <p:nvPr/>
          </p:nvSpPr>
          <p:spPr>
            <a:xfrm>
              <a:off x="754749" y="2265510"/>
              <a:ext cx="2503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rgbClr val="BC2E29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Obbiettivi di</a:t>
              </a:r>
              <a:br>
                <a:rPr lang="it-IT" b="1" dirty="0">
                  <a:solidFill>
                    <a:srgbClr val="BC2E29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</a:br>
              <a:r>
                <a:rPr lang="it-IT" b="1" dirty="0">
                  <a:solidFill>
                    <a:srgbClr val="BC2E29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progetto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457675" y="1055933"/>
            <a:ext cx="6781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Programma e obbiettivi formativi</a:t>
            </a:r>
            <a:b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dell’attività di tirocinio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8C110CAE-E793-4AA5-868E-9702471D4D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/>
          <a:stretch/>
        </p:blipFill>
        <p:spPr>
          <a:xfrm>
            <a:off x="5430983" y="0"/>
            <a:ext cx="7154873" cy="6858000"/>
          </a:xfrm>
          <a:prstGeom prst="rect">
            <a:avLst/>
          </a:prstGeom>
        </p:spPr>
      </p:pic>
      <p:grpSp>
        <p:nvGrpSpPr>
          <p:cNvPr id="63" name="Gruppo 62">
            <a:extLst>
              <a:ext uri="{FF2B5EF4-FFF2-40B4-BE49-F238E27FC236}">
                <a16:creationId xmlns:a16="http://schemas.microsoft.com/office/drawing/2014/main" id="{EDE202B4-5041-4728-8E33-5E7E8AEC640A}"/>
              </a:ext>
            </a:extLst>
          </p:cNvPr>
          <p:cNvGrpSpPr/>
          <p:nvPr/>
        </p:nvGrpSpPr>
        <p:grpSpPr>
          <a:xfrm>
            <a:off x="457674" y="2256263"/>
            <a:ext cx="11276650" cy="694781"/>
            <a:chOff x="457674" y="2256263"/>
            <a:chExt cx="11276650" cy="694781"/>
          </a:xfrm>
        </p:grpSpPr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E66A7DC6-958E-40E7-AE16-D6775525CCD3}"/>
                </a:ext>
              </a:extLst>
            </p:cNvPr>
            <p:cNvSpPr/>
            <p:nvPr/>
          </p:nvSpPr>
          <p:spPr>
            <a:xfrm>
              <a:off x="457674" y="2256263"/>
              <a:ext cx="11276650" cy="694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65" name="Connettore diritto 64">
              <a:extLst>
                <a:ext uri="{FF2B5EF4-FFF2-40B4-BE49-F238E27FC236}">
                  <a16:creationId xmlns:a16="http://schemas.microsoft.com/office/drawing/2014/main" id="{F07A6948-AE1C-4C0F-9EDA-7598C920753F}"/>
                </a:ext>
              </a:extLst>
            </p:cNvPr>
            <p:cNvCxnSpPr>
              <a:cxnSpLocks/>
            </p:cNvCxnSpPr>
            <p:nvPr/>
          </p:nvCxnSpPr>
          <p:spPr>
            <a:xfrm>
              <a:off x="717903" y="2256360"/>
              <a:ext cx="0" cy="629700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EAB66732-F313-4FC4-A195-90B623B5A97F}"/>
                </a:ext>
              </a:extLst>
            </p:cNvPr>
            <p:cNvSpPr txBox="1"/>
            <p:nvPr/>
          </p:nvSpPr>
          <p:spPr>
            <a:xfrm>
              <a:off x="754749" y="2265510"/>
              <a:ext cx="2922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rgbClr val="BC2E29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Organizzazione del lavoro e programma</a:t>
              </a:r>
            </a:p>
          </p:txBody>
        </p:sp>
      </p:grpSp>
      <p:pic>
        <p:nvPicPr>
          <p:cNvPr id="67" name="Immagine 66">
            <a:extLst>
              <a:ext uri="{FF2B5EF4-FFF2-40B4-BE49-F238E27FC236}">
                <a16:creationId xmlns:a16="http://schemas.microsoft.com/office/drawing/2014/main" id="{91E8432B-7C6F-4062-BD08-2BEE583A2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694" y="-210633"/>
            <a:ext cx="9997025" cy="7068633"/>
          </a:xfrm>
          <a:prstGeom prst="rect">
            <a:avLst/>
          </a:prstGeom>
        </p:spPr>
      </p:pic>
      <p:grpSp>
        <p:nvGrpSpPr>
          <p:cNvPr id="68" name="Gruppo 67">
            <a:extLst>
              <a:ext uri="{FF2B5EF4-FFF2-40B4-BE49-F238E27FC236}">
                <a16:creationId xmlns:a16="http://schemas.microsoft.com/office/drawing/2014/main" id="{3592626E-544A-4878-AB7A-FAFEFE82C493}"/>
              </a:ext>
            </a:extLst>
          </p:cNvPr>
          <p:cNvGrpSpPr/>
          <p:nvPr/>
        </p:nvGrpSpPr>
        <p:grpSpPr>
          <a:xfrm>
            <a:off x="336082" y="3347122"/>
            <a:ext cx="1879819" cy="2939666"/>
            <a:chOff x="570392" y="3610471"/>
            <a:chExt cx="1879819" cy="2939666"/>
          </a:xfrm>
        </p:grpSpPr>
        <p:grpSp>
          <p:nvGrpSpPr>
            <p:cNvPr id="69" name="Gruppo 68">
              <a:extLst>
                <a:ext uri="{FF2B5EF4-FFF2-40B4-BE49-F238E27FC236}">
                  <a16:creationId xmlns:a16="http://schemas.microsoft.com/office/drawing/2014/main" id="{B749BC99-5DCA-4E2E-B0DB-78409FF4EFE7}"/>
                </a:ext>
              </a:extLst>
            </p:cNvPr>
            <p:cNvGrpSpPr/>
            <p:nvPr/>
          </p:nvGrpSpPr>
          <p:grpSpPr>
            <a:xfrm>
              <a:off x="570392" y="3610471"/>
              <a:ext cx="1879819" cy="2939666"/>
              <a:chOff x="570392" y="3610471"/>
              <a:chExt cx="1879819" cy="2939666"/>
            </a:xfrm>
          </p:grpSpPr>
          <p:sp>
            <p:nvSpPr>
              <p:cNvPr id="72" name="Rettangolo 71">
                <a:extLst>
                  <a:ext uri="{FF2B5EF4-FFF2-40B4-BE49-F238E27FC236}">
                    <a16:creationId xmlns:a16="http://schemas.microsoft.com/office/drawing/2014/main" id="{F2C5F1B4-4FB8-455D-80FE-2BA7C9C9780A}"/>
                  </a:ext>
                </a:extLst>
              </p:cNvPr>
              <p:cNvSpPr/>
              <p:nvPr/>
            </p:nvSpPr>
            <p:spPr>
              <a:xfrm rot="2700000">
                <a:off x="1119149" y="3610471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73" name="Rettangolo 72">
                <a:extLst>
                  <a:ext uri="{FF2B5EF4-FFF2-40B4-BE49-F238E27FC236}">
                    <a16:creationId xmlns:a16="http://schemas.microsoft.com/office/drawing/2014/main" id="{93D8F98A-DC09-4AD9-886B-1BF3CEF601B4}"/>
                  </a:ext>
                </a:extLst>
              </p:cNvPr>
              <p:cNvSpPr/>
              <p:nvPr/>
            </p:nvSpPr>
            <p:spPr>
              <a:xfrm>
                <a:off x="570392" y="3644978"/>
                <a:ext cx="1879819" cy="2905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cxnSp>
            <p:nvCxnSpPr>
              <p:cNvPr id="74" name="Connettore diritto 73">
                <a:extLst>
                  <a:ext uri="{FF2B5EF4-FFF2-40B4-BE49-F238E27FC236}">
                    <a16:creationId xmlns:a16="http://schemas.microsoft.com/office/drawing/2014/main" id="{5FD7263E-350A-4ECF-81C5-FB1554A45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542" y="3643336"/>
                <a:ext cx="0" cy="629669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F072095B-55C6-425D-9314-B6B69A96175B}"/>
                </a:ext>
              </a:extLst>
            </p:cNvPr>
            <p:cNvSpPr txBox="1"/>
            <p:nvPr/>
          </p:nvSpPr>
          <p:spPr>
            <a:xfrm>
              <a:off x="712516" y="4481183"/>
              <a:ext cx="160776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1790700">
                <a:buClr>
                  <a:srgbClr val="BC2E29"/>
                </a:buClr>
              </a:pPr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Una volta che il modello è stato con-segnato il  modello originale inizia la fase di analisi alla ricerca delle </a:t>
              </a:r>
              <a:r>
                <a:rPr lang="it-IT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proble-matiche</a:t>
              </a:r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 delle aree di intervento </a:t>
              </a:r>
              <a:r>
                <a:rPr lang="it-IT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secon</a:t>
              </a:r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-do i principi illustrati.</a:t>
              </a: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F3705A55-9A04-4DDF-A94F-6A103ECCF79E}"/>
                </a:ext>
              </a:extLst>
            </p:cNvPr>
            <p:cNvSpPr txBox="1"/>
            <p:nvPr/>
          </p:nvSpPr>
          <p:spPr>
            <a:xfrm>
              <a:off x="704327" y="3749785"/>
              <a:ext cx="16497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rgbClr val="BC2E29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Analisi del prototipo iniziale</a:t>
              </a: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DCB5935A-5BBB-416E-B416-09044A02FDF8}"/>
              </a:ext>
            </a:extLst>
          </p:cNvPr>
          <p:cNvGrpSpPr/>
          <p:nvPr/>
        </p:nvGrpSpPr>
        <p:grpSpPr>
          <a:xfrm>
            <a:off x="2415983" y="3347122"/>
            <a:ext cx="1879819" cy="2939666"/>
            <a:chOff x="570392" y="3610471"/>
            <a:chExt cx="1879819" cy="2939666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291243DA-2261-4902-BF42-D3BF039C1BBD}"/>
                </a:ext>
              </a:extLst>
            </p:cNvPr>
            <p:cNvGrpSpPr/>
            <p:nvPr/>
          </p:nvGrpSpPr>
          <p:grpSpPr>
            <a:xfrm>
              <a:off x="570392" y="3610471"/>
              <a:ext cx="1879819" cy="2939666"/>
              <a:chOff x="570392" y="3610471"/>
              <a:chExt cx="1879819" cy="2939666"/>
            </a:xfrm>
          </p:grpSpPr>
          <p:sp>
            <p:nvSpPr>
              <p:cNvPr id="79" name="Rettangolo 78">
                <a:extLst>
                  <a:ext uri="{FF2B5EF4-FFF2-40B4-BE49-F238E27FC236}">
                    <a16:creationId xmlns:a16="http://schemas.microsoft.com/office/drawing/2014/main" id="{7EB8F665-BD42-40B0-ACAD-C4EDAF68202C}"/>
                  </a:ext>
                </a:extLst>
              </p:cNvPr>
              <p:cNvSpPr/>
              <p:nvPr/>
            </p:nvSpPr>
            <p:spPr>
              <a:xfrm rot="2700000">
                <a:off x="1119149" y="3610471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80" name="Rettangolo 79">
                <a:extLst>
                  <a:ext uri="{FF2B5EF4-FFF2-40B4-BE49-F238E27FC236}">
                    <a16:creationId xmlns:a16="http://schemas.microsoft.com/office/drawing/2014/main" id="{8AB8D6F9-1B49-4D36-8218-6806F923F75F}"/>
                  </a:ext>
                </a:extLst>
              </p:cNvPr>
              <p:cNvSpPr/>
              <p:nvPr/>
            </p:nvSpPr>
            <p:spPr>
              <a:xfrm>
                <a:off x="570392" y="3644978"/>
                <a:ext cx="1879819" cy="2905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cxnSp>
            <p:nvCxnSpPr>
              <p:cNvPr id="81" name="Connettore diritto 80">
                <a:extLst>
                  <a:ext uri="{FF2B5EF4-FFF2-40B4-BE49-F238E27FC236}">
                    <a16:creationId xmlns:a16="http://schemas.microsoft.com/office/drawing/2014/main" id="{24E1F602-F515-400D-8C54-1B5C5CFACE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542" y="3643336"/>
                <a:ext cx="0" cy="629669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CasellaDiTesto 76">
              <a:extLst>
                <a:ext uri="{FF2B5EF4-FFF2-40B4-BE49-F238E27FC236}">
                  <a16:creationId xmlns:a16="http://schemas.microsoft.com/office/drawing/2014/main" id="{D00A5C75-D695-4A9C-88AF-64FB2AB9C6E3}"/>
                </a:ext>
              </a:extLst>
            </p:cNvPr>
            <p:cNvSpPr txBox="1"/>
            <p:nvPr/>
          </p:nvSpPr>
          <p:spPr>
            <a:xfrm>
              <a:off x="712516" y="4481183"/>
              <a:ext cx="160776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1790700">
                <a:buClr>
                  <a:srgbClr val="BC2E29"/>
                </a:buClr>
              </a:pPr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Vengono formulate e implementate le sol-</a:t>
              </a:r>
              <a:r>
                <a:rPr lang="it-IT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uzioni</a:t>
              </a:r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per i </a:t>
              </a:r>
              <a:r>
                <a:rPr lang="it-IT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compo-nenti</a:t>
              </a:r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principali e fon-</a:t>
              </a:r>
              <a:r>
                <a:rPr lang="it-IT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damentali</a:t>
              </a:r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per il sistema di cambio di passo. Il modello subisce modifiche sostanziali.</a:t>
              </a:r>
            </a:p>
          </p:txBody>
        </p:sp>
        <p:sp>
          <p:nvSpPr>
            <p:cNvPr id="78" name="CasellaDiTesto 77">
              <a:extLst>
                <a:ext uri="{FF2B5EF4-FFF2-40B4-BE49-F238E27FC236}">
                  <a16:creationId xmlns:a16="http://schemas.microsoft.com/office/drawing/2014/main" id="{7C52ABDE-F480-4C78-BD56-22FB22BF0964}"/>
                </a:ext>
              </a:extLst>
            </p:cNvPr>
            <p:cNvSpPr txBox="1"/>
            <p:nvPr/>
          </p:nvSpPr>
          <p:spPr>
            <a:xfrm>
              <a:off x="704327" y="3749785"/>
              <a:ext cx="17288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rgbClr val="BC2E29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Risoluzione degli elementi funzionali</a:t>
              </a:r>
            </a:p>
          </p:txBody>
        </p:sp>
      </p:grpSp>
      <p:grpSp>
        <p:nvGrpSpPr>
          <p:cNvPr id="82" name="Gruppo 81">
            <a:extLst>
              <a:ext uri="{FF2B5EF4-FFF2-40B4-BE49-F238E27FC236}">
                <a16:creationId xmlns:a16="http://schemas.microsoft.com/office/drawing/2014/main" id="{27552AC8-C573-4E5C-AAF1-906E0A52607F}"/>
              </a:ext>
            </a:extLst>
          </p:cNvPr>
          <p:cNvGrpSpPr/>
          <p:nvPr/>
        </p:nvGrpSpPr>
        <p:grpSpPr>
          <a:xfrm>
            <a:off x="4495884" y="3347122"/>
            <a:ext cx="1879819" cy="2939666"/>
            <a:chOff x="570392" y="3610471"/>
            <a:chExt cx="1879819" cy="2939666"/>
          </a:xfrm>
        </p:grpSpPr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546897BF-4243-49F9-B26A-2B52146946FA}"/>
                </a:ext>
              </a:extLst>
            </p:cNvPr>
            <p:cNvGrpSpPr/>
            <p:nvPr/>
          </p:nvGrpSpPr>
          <p:grpSpPr>
            <a:xfrm>
              <a:off x="570392" y="3610471"/>
              <a:ext cx="1879819" cy="2939666"/>
              <a:chOff x="570392" y="3610471"/>
              <a:chExt cx="1879819" cy="2939666"/>
            </a:xfrm>
          </p:grpSpPr>
          <p:sp>
            <p:nvSpPr>
              <p:cNvPr id="86" name="Rettangolo 85">
                <a:extLst>
                  <a:ext uri="{FF2B5EF4-FFF2-40B4-BE49-F238E27FC236}">
                    <a16:creationId xmlns:a16="http://schemas.microsoft.com/office/drawing/2014/main" id="{B83930B0-BEB2-4A96-98C1-1B6F088E9B82}"/>
                  </a:ext>
                </a:extLst>
              </p:cNvPr>
              <p:cNvSpPr/>
              <p:nvPr/>
            </p:nvSpPr>
            <p:spPr>
              <a:xfrm rot="2700000">
                <a:off x="1119149" y="3610471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87" name="Rettangolo 86">
                <a:extLst>
                  <a:ext uri="{FF2B5EF4-FFF2-40B4-BE49-F238E27FC236}">
                    <a16:creationId xmlns:a16="http://schemas.microsoft.com/office/drawing/2014/main" id="{F397A8FE-D880-4988-AD18-E7184BDC6ABF}"/>
                  </a:ext>
                </a:extLst>
              </p:cNvPr>
              <p:cNvSpPr/>
              <p:nvPr/>
            </p:nvSpPr>
            <p:spPr>
              <a:xfrm>
                <a:off x="570392" y="3644978"/>
                <a:ext cx="1879819" cy="2905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03BA861B-2558-4036-958F-E70DC0B87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542" y="3643336"/>
                <a:ext cx="0" cy="629669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63836FE4-A212-4189-B2C3-A8840CA7E0B7}"/>
                </a:ext>
              </a:extLst>
            </p:cNvPr>
            <p:cNvSpPr txBox="1"/>
            <p:nvPr/>
          </p:nvSpPr>
          <p:spPr>
            <a:xfrm>
              <a:off x="712516" y="4481183"/>
              <a:ext cx="160776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1790700">
                <a:buClr>
                  <a:srgbClr val="BC2E29"/>
                </a:buClr>
              </a:pPr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Vengono introdotti sistemi ausiliari come quelli di </a:t>
              </a:r>
              <a:r>
                <a:rPr lang="it-IT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lubri-ficazione</a:t>
              </a:r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supporto, fissaggio (bulloni, viti e prigionieri) e </a:t>
              </a:r>
              <a:r>
                <a:rPr lang="it-IT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prote</a:t>
              </a:r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-zione (</a:t>
              </a:r>
              <a:r>
                <a:rPr lang="it-IT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carteratura</a:t>
              </a:r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). Si introduce un modello di ogiva.</a:t>
              </a:r>
            </a:p>
            <a:p>
              <a:pPr algn="just" defTabSz="1790700">
                <a:buClr>
                  <a:srgbClr val="BC2E29"/>
                </a:buClr>
              </a:pPr>
              <a:endPara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CasellaDiTesto 84">
              <a:extLst>
                <a:ext uri="{FF2B5EF4-FFF2-40B4-BE49-F238E27FC236}">
                  <a16:creationId xmlns:a16="http://schemas.microsoft.com/office/drawing/2014/main" id="{5282E6B5-A164-48C6-9B1A-DE0EE1873B9C}"/>
                </a:ext>
              </a:extLst>
            </p:cNvPr>
            <p:cNvSpPr txBox="1"/>
            <p:nvPr/>
          </p:nvSpPr>
          <p:spPr>
            <a:xfrm>
              <a:off x="704327" y="3749785"/>
              <a:ext cx="16497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rgbClr val="BC2E29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Implementazione ausiliari</a:t>
              </a:r>
            </a:p>
          </p:txBody>
        </p:sp>
      </p:grp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D579F525-D12F-4121-A62B-EFC511B65BC4}"/>
              </a:ext>
            </a:extLst>
          </p:cNvPr>
          <p:cNvGrpSpPr/>
          <p:nvPr/>
        </p:nvGrpSpPr>
        <p:grpSpPr>
          <a:xfrm>
            <a:off x="6575785" y="3347122"/>
            <a:ext cx="1879819" cy="2939666"/>
            <a:chOff x="570392" y="3610471"/>
            <a:chExt cx="1879819" cy="2939666"/>
          </a:xfrm>
        </p:grpSpPr>
        <p:grpSp>
          <p:nvGrpSpPr>
            <p:cNvPr id="90" name="Gruppo 89">
              <a:extLst>
                <a:ext uri="{FF2B5EF4-FFF2-40B4-BE49-F238E27FC236}">
                  <a16:creationId xmlns:a16="http://schemas.microsoft.com/office/drawing/2014/main" id="{9EF89A9D-CFC4-49DB-BF7B-279DADA6ED55}"/>
                </a:ext>
              </a:extLst>
            </p:cNvPr>
            <p:cNvGrpSpPr/>
            <p:nvPr/>
          </p:nvGrpSpPr>
          <p:grpSpPr>
            <a:xfrm>
              <a:off x="570392" y="3610471"/>
              <a:ext cx="1879819" cy="2939666"/>
              <a:chOff x="570392" y="3610471"/>
              <a:chExt cx="1879819" cy="2939666"/>
            </a:xfrm>
          </p:grpSpPr>
          <p:sp>
            <p:nvSpPr>
              <p:cNvPr id="93" name="Rettangolo 92">
                <a:extLst>
                  <a:ext uri="{FF2B5EF4-FFF2-40B4-BE49-F238E27FC236}">
                    <a16:creationId xmlns:a16="http://schemas.microsoft.com/office/drawing/2014/main" id="{2EB51242-F01D-4627-B9BB-7CCAA4E35F60}"/>
                  </a:ext>
                </a:extLst>
              </p:cNvPr>
              <p:cNvSpPr/>
              <p:nvPr/>
            </p:nvSpPr>
            <p:spPr>
              <a:xfrm rot="2700000">
                <a:off x="1119149" y="3610471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94" name="Rettangolo 93">
                <a:extLst>
                  <a:ext uri="{FF2B5EF4-FFF2-40B4-BE49-F238E27FC236}">
                    <a16:creationId xmlns:a16="http://schemas.microsoft.com/office/drawing/2014/main" id="{F328E60C-51C1-431B-B3B2-84654B9193E6}"/>
                  </a:ext>
                </a:extLst>
              </p:cNvPr>
              <p:cNvSpPr/>
              <p:nvPr/>
            </p:nvSpPr>
            <p:spPr>
              <a:xfrm>
                <a:off x="570392" y="3644978"/>
                <a:ext cx="1879819" cy="2905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5E13A5F7-E078-47F1-B7AB-7509ECC8D4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542" y="3643336"/>
                <a:ext cx="0" cy="629669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CasellaDiTesto 90">
              <a:extLst>
                <a:ext uri="{FF2B5EF4-FFF2-40B4-BE49-F238E27FC236}">
                  <a16:creationId xmlns:a16="http://schemas.microsoft.com/office/drawing/2014/main" id="{D7ABA27F-F45C-457F-97AE-CB6B8961B898}"/>
                </a:ext>
              </a:extLst>
            </p:cNvPr>
            <p:cNvSpPr txBox="1"/>
            <p:nvPr/>
          </p:nvSpPr>
          <p:spPr>
            <a:xfrm>
              <a:off x="712516" y="4481183"/>
              <a:ext cx="16077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1790700">
                <a:buClr>
                  <a:srgbClr val="BC2E29"/>
                </a:buClr>
              </a:pPr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 studiano, </a:t>
              </a:r>
              <a:r>
                <a:rPr lang="it-IT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analiz-zano</a:t>
              </a:r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 implementa-no varie soluzioni per la messa in bandiera automatica delle pale.</a:t>
              </a:r>
            </a:p>
          </p:txBody>
        </p:sp>
        <p:sp>
          <p:nvSpPr>
            <p:cNvPr id="92" name="CasellaDiTesto 91">
              <a:extLst>
                <a:ext uri="{FF2B5EF4-FFF2-40B4-BE49-F238E27FC236}">
                  <a16:creationId xmlns:a16="http://schemas.microsoft.com/office/drawing/2014/main" id="{A25C71E0-4232-4830-A621-B6FE8339D9AC}"/>
                </a:ext>
              </a:extLst>
            </p:cNvPr>
            <p:cNvSpPr txBox="1"/>
            <p:nvPr/>
          </p:nvSpPr>
          <p:spPr>
            <a:xfrm>
              <a:off x="704327" y="3749785"/>
              <a:ext cx="16497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rgbClr val="BC2E29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Introduzione del </a:t>
              </a:r>
              <a:r>
                <a:rPr lang="it-IT" sz="1400" b="1" dirty="0" err="1">
                  <a:solidFill>
                    <a:srgbClr val="BC2E29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feathering</a:t>
              </a:r>
              <a:endParaRPr lang="it-IT" sz="1400" b="1" dirty="0">
                <a:solidFill>
                  <a:srgbClr val="BC2E29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Gruppo 95">
            <a:extLst>
              <a:ext uri="{FF2B5EF4-FFF2-40B4-BE49-F238E27FC236}">
                <a16:creationId xmlns:a16="http://schemas.microsoft.com/office/drawing/2014/main" id="{FFC385D7-2F1D-4307-91DD-CAE3758D8C43}"/>
              </a:ext>
            </a:extLst>
          </p:cNvPr>
          <p:cNvGrpSpPr/>
          <p:nvPr/>
        </p:nvGrpSpPr>
        <p:grpSpPr>
          <a:xfrm>
            <a:off x="929987" y="3036177"/>
            <a:ext cx="9586474" cy="180000"/>
            <a:chOff x="929987" y="3036177"/>
            <a:chExt cx="9586474" cy="180000"/>
          </a:xfrm>
        </p:grpSpPr>
        <p:cxnSp>
          <p:nvCxnSpPr>
            <p:cNvPr id="97" name="Straight Connector 10">
              <a:extLst>
                <a:ext uri="{FF2B5EF4-FFF2-40B4-BE49-F238E27FC236}">
                  <a16:creationId xmlns:a16="http://schemas.microsoft.com/office/drawing/2014/main" id="{07841B1A-A9E5-41CE-9C0F-8BDCF2A60990}"/>
                </a:ext>
              </a:extLst>
            </p:cNvPr>
            <p:cNvCxnSpPr>
              <a:cxnSpLocks/>
            </p:cNvCxnSpPr>
            <p:nvPr/>
          </p:nvCxnSpPr>
          <p:spPr>
            <a:xfrm>
              <a:off x="1057950" y="3126177"/>
              <a:ext cx="9204731" cy="0"/>
            </a:xfrm>
            <a:prstGeom prst="line">
              <a:avLst/>
            </a:prstGeom>
            <a:ln>
              <a:solidFill>
                <a:srgbClr val="BC2E2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Oval 11">
              <a:extLst>
                <a:ext uri="{FF2B5EF4-FFF2-40B4-BE49-F238E27FC236}">
                  <a16:creationId xmlns:a16="http://schemas.microsoft.com/office/drawing/2014/main" id="{828DBFC4-AFD4-408A-94D1-5A139FF44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9987" y="3077656"/>
              <a:ext cx="97043" cy="9704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BC2E29"/>
              </a:solidFill>
            </a:ln>
            <a:effectLst>
              <a:outerShdw blurRad="889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Roboto Thin" charset="0"/>
                <a:ea typeface="Roboto Thin" charset="0"/>
                <a:cs typeface="Roboto Thin" charset="0"/>
              </a:endParaRPr>
            </a:p>
          </p:txBody>
        </p:sp>
        <p:sp>
          <p:nvSpPr>
            <p:cNvPr id="99" name="Oval 11">
              <a:extLst>
                <a:ext uri="{FF2B5EF4-FFF2-40B4-BE49-F238E27FC236}">
                  <a16:creationId xmlns:a16="http://schemas.microsoft.com/office/drawing/2014/main" id="{2B51FB67-7C04-4876-B35B-033B1546F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6461" y="3036177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BC2E29"/>
              </a:solidFill>
            </a:ln>
            <a:effectLst>
              <a:outerShdw blurRad="889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Roboto Thin" charset="0"/>
                <a:ea typeface="Roboto Thin" charset="0"/>
                <a:cs typeface="Roboto Thin" charset="0"/>
              </a:endParaRPr>
            </a:p>
          </p:txBody>
        </p:sp>
        <p:sp>
          <p:nvSpPr>
            <p:cNvPr id="100" name="Oval 11">
              <a:extLst>
                <a:ext uri="{FF2B5EF4-FFF2-40B4-BE49-F238E27FC236}">
                  <a16:creationId xmlns:a16="http://schemas.microsoft.com/office/drawing/2014/main" id="{1A08C5B9-7DF2-4A14-87E4-6604DB3630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18" y="3079314"/>
              <a:ext cx="97043" cy="9704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BC2E29"/>
              </a:solidFill>
            </a:ln>
            <a:effectLst>
              <a:outerShdw blurRad="889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Roboto Thin" charset="0"/>
                <a:ea typeface="Roboto Thin" charset="0"/>
                <a:cs typeface="Roboto Thin" charset="0"/>
              </a:endParaRPr>
            </a:p>
          </p:txBody>
        </p:sp>
        <p:sp>
          <p:nvSpPr>
            <p:cNvPr id="101" name="Oval 11">
              <a:extLst>
                <a:ext uri="{FF2B5EF4-FFF2-40B4-BE49-F238E27FC236}">
                  <a16:creationId xmlns:a16="http://schemas.microsoft.com/office/drawing/2014/main" id="{640E4AB8-CAC0-4602-BC4A-7CF414D8B0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6119" y="3079314"/>
              <a:ext cx="97043" cy="9704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BC2E29"/>
              </a:solidFill>
            </a:ln>
            <a:effectLst>
              <a:outerShdw blurRad="889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Roboto Thin" charset="0"/>
                <a:ea typeface="Roboto Thin" charset="0"/>
                <a:cs typeface="Roboto Thin" charset="0"/>
              </a:endParaRPr>
            </a:p>
          </p:txBody>
        </p:sp>
        <p:sp>
          <p:nvSpPr>
            <p:cNvPr id="102" name="Oval 11">
              <a:extLst>
                <a:ext uri="{FF2B5EF4-FFF2-40B4-BE49-F238E27FC236}">
                  <a16:creationId xmlns:a16="http://schemas.microsoft.com/office/drawing/2014/main" id="{CC7757B4-0D2F-4E95-A2C4-903FFCA4FD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66685" y="3079314"/>
              <a:ext cx="97043" cy="9704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BC2E29"/>
              </a:solidFill>
            </a:ln>
            <a:effectLst>
              <a:outerShdw blurRad="889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Roboto Thin" charset="0"/>
                <a:ea typeface="Roboto Thin" charset="0"/>
                <a:cs typeface="Roboto Thin" charset="0"/>
              </a:endParaRP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660921" y="46493"/>
            <a:ext cx="3531081" cy="763628"/>
            <a:chOff x="8544744" y="5313"/>
            <a:chExt cx="3531081" cy="763628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544744" y="5313"/>
              <a:ext cx="35310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OTTIMIZZAZIONE DI UN’ELICA A PASSO VARIABILE ELETTRICA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10002609" y="515025"/>
              <a:ext cx="207321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Lockheed </a:t>
              </a:r>
              <a:r>
                <a:rPr lang="it-IT" sz="1050" i="1" dirty="0">
                  <a:solidFill>
                    <a:schemeClr val="bg1"/>
                  </a:solidFill>
                  <a:latin typeface="Georgia" panose="02040502050405020303" pitchFamily="18" charset="0"/>
                </a:rPr>
                <a:t>Hercules</a:t>
              </a:r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 C-130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401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8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457675" y="1055933"/>
            <a:ext cx="54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Elica originale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8660921" y="46493"/>
            <a:ext cx="3531081" cy="763628"/>
            <a:chOff x="8544744" y="5313"/>
            <a:chExt cx="3531081" cy="763628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8544744" y="5313"/>
              <a:ext cx="35310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OTTIMIZZAZIONE DI UN’ELICA A PASSO VARIABILE ELETTRICA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002609" y="515025"/>
              <a:ext cx="207321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Lockheed </a:t>
              </a:r>
              <a:r>
                <a:rPr lang="it-IT" sz="1050" i="1" dirty="0">
                  <a:solidFill>
                    <a:schemeClr val="bg1"/>
                  </a:solidFill>
                  <a:latin typeface="Georgia" panose="02040502050405020303" pitchFamily="18" charset="0"/>
                </a:rPr>
                <a:t>Hercules</a:t>
              </a:r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 C-130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163863B-4630-48CF-A91D-0F030248704F}"/>
              </a:ext>
            </a:extLst>
          </p:cNvPr>
          <p:cNvGrpSpPr/>
          <p:nvPr/>
        </p:nvGrpSpPr>
        <p:grpSpPr>
          <a:xfrm>
            <a:off x="570392" y="1870968"/>
            <a:ext cx="3026005" cy="4679170"/>
            <a:chOff x="570392" y="1699630"/>
            <a:chExt cx="3026005" cy="4679170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AE0C053F-4777-4D33-87EE-784DB04A8E7B}"/>
                </a:ext>
              </a:extLst>
            </p:cNvPr>
            <p:cNvGrpSpPr/>
            <p:nvPr/>
          </p:nvGrpSpPr>
          <p:grpSpPr>
            <a:xfrm>
              <a:off x="570392" y="1699630"/>
              <a:ext cx="3026005" cy="4679170"/>
              <a:chOff x="6762750" y="1607090"/>
              <a:chExt cx="2743200" cy="4662196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43B183EE-F5AC-496E-950A-54B7EE4AC6F0}"/>
                  </a:ext>
                </a:extLst>
              </p:cNvPr>
              <p:cNvSpPr/>
              <p:nvPr/>
            </p:nvSpPr>
            <p:spPr>
              <a:xfrm>
                <a:off x="6762750" y="1609724"/>
                <a:ext cx="2743200" cy="4659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cxnSp>
            <p:nvCxnSpPr>
              <p:cNvPr id="43" name="Connettore diritto 42">
                <a:extLst>
                  <a:ext uri="{FF2B5EF4-FFF2-40B4-BE49-F238E27FC236}">
                    <a16:creationId xmlns:a16="http://schemas.microsoft.com/office/drawing/2014/main" id="{3A50E354-3B59-4011-B7E4-093A65DA5B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2891" y="1607090"/>
                <a:ext cx="0" cy="1879667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48AC26AE-B737-4B5A-BFE8-6508F9F55DDE}"/>
                </a:ext>
              </a:extLst>
            </p:cNvPr>
            <p:cNvSpPr txBox="1"/>
            <p:nvPr/>
          </p:nvSpPr>
          <p:spPr>
            <a:xfrm>
              <a:off x="799175" y="3757489"/>
              <a:ext cx="2520000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1790700">
                <a:buClr>
                  <a:srgbClr val="BC2E29"/>
                </a:buClr>
              </a:pPr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 prototipo inizialmente fornito è frutto di uno studio di massima per la realizzazione di un sistema di cambio di passo elettrico motorizzato.</a:t>
              </a:r>
            </a:p>
            <a:p>
              <a:pPr algn="just" defTabSz="1790700">
                <a:buClr>
                  <a:srgbClr val="BC2E29"/>
                </a:buClr>
              </a:pPr>
              <a:endPara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 defTabSz="1790700">
                <a:buClr>
                  <a:srgbClr val="BC2E29"/>
                </a:buClr>
              </a:pPr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L’operazione del cambio di passo consiste nella rotazione delle pale di un certo angolo conforme alla configurazione di volo e/o in risposta alle manovre del pilota.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6E47C07-D1EC-4E12-9B19-017D7112D53B}"/>
                </a:ext>
              </a:extLst>
            </p:cNvPr>
            <p:cNvSpPr txBox="1"/>
            <p:nvPr/>
          </p:nvSpPr>
          <p:spPr>
            <a:xfrm>
              <a:off x="785993" y="3062921"/>
              <a:ext cx="20779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rgbClr val="BC2E29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Prototipo iniziale come studio di massima</a:t>
              </a:r>
            </a:p>
          </p:txBody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DF82BB7F-0C34-4F4E-8A68-949A1B5E4C9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1742" y="35997"/>
            <a:ext cx="9830899" cy="6786005"/>
          </a:xfrm>
          <a:prstGeom prst="rect">
            <a:avLst/>
          </a:prstGeom>
        </p:spPr>
      </p:pic>
      <p:grpSp>
        <p:nvGrpSpPr>
          <p:cNvPr id="27" name="Gruppo 26">
            <a:extLst>
              <a:ext uri="{FF2B5EF4-FFF2-40B4-BE49-F238E27FC236}">
                <a16:creationId xmlns:a16="http://schemas.microsoft.com/office/drawing/2014/main" id="{800B63CF-6C5A-4C53-B66B-CF4B54BFC8AF}"/>
              </a:ext>
            </a:extLst>
          </p:cNvPr>
          <p:cNvGrpSpPr/>
          <p:nvPr/>
        </p:nvGrpSpPr>
        <p:grpSpPr>
          <a:xfrm>
            <a:off x="570393" y="1879902"/>
            <a:ext cx="11440632" cy="4676526"/>
            <a:chOff x="570392" y="1702273"/>
            <a:chExt cx="3026005" cy="4676526"/>
          </a:xfrm>
        </p:grpSpPr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CF267E76-07EF-4083-94E0-DD65699035AF}"/>
                </a:ext>
              </a:extLst>
            </p:cNvPr>
            <p:cNvGrpSpPr/>
            <p:nvPr/>
          </p:nvGrpSpPr>
          <p:grpSpPr>
            <a:xfrm>
              <a:off x="570392" y="1702273"/>
              <a:ext cx="3026005" cy="4676526"/>
              <a:chOff x="6762750" y="1609724"/>
              <a:chExt cx="2743200" cy="4659562"/>
            </a:xfrm>
          </p:grpSpPr>
          <p:sp>
            <p:nvSpPr>
              <p:cNvPr id="31" name="Rettangolo 30">
                <a:extLst>
                  <a:ext uri="{FF2B5EF4-FFF2-40B4-BE49-F238E27FC236}">
                    <a16:creationId xmlns:a16="http://schemas.microsoft.com/office/drawing/2014/main" id="{182D4A8F-7F03-434F-A98F-351950DF30E0}"/>
                  </a:ext>
                </a:extLst>
              </p:cNvPr>
              <p:cNvSpPr/>
              <p:nvPr/>
            </p:nvSpPr>
            <p:spPr>
              <a:xfrm>
                <a:off x="6762750" y="1609724"/>
                <a:ext cx="2743200" cy="4659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cxnSp>
            <p:nvCxnSpPr>
              <p:cNvPr id="32" name="Connettore diritto 31">
                <a:extLst>
                  <a:ext uri="{FF2B5EF4-FFF2-40B4-BE49-F238E27FC236}">
                    <a16:creationId xmlns:a16="http://schemas.microsoft.com/office/drawing/2014/main" id="{72EDCE9A-FBC4-4B2D-9770-6AB20FF6D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8142" y="5503969"/>
                <a:ext cx="0" cy="765317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019EACBD-36BC-48B8-B79D-3E493463AA77}"/>
                </a:ext>
              </a:extLst>
            </p:cNvPr>
            <p:cNvSpPr txBox="1"/>
            <p:nvPr/>
          </p:nvSpPr>
          <p:spPr>
            <a:xfrm>
              <a:off x="653009" y="5517364"/>
              <a:ext cx="900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1790700">
                <a:buClr>
                  <a:srgbClr val="BC2E29"/>
                </a:buClr>
              </a:pPr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Elenco dei componenti critici o che hanno necessità di intervento.</a:t>
              </a: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0B59798B-9C49-43E2-9775-236324F1A583}"/>
                </a:ext>
              </a:extLst>
            </p:cNvPr>
            <p:cNvSpPr txBox="1"/>
            <p:nvPr/>
          </p:nvSpPr>
          <p:spPr>
            <a:xfrm>
              <a:off x="653009" y="5979029"/>
              <a:ext cx="20779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rgbClr val="BC2E29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Componenti principali e aree di intervento</a:t>
              </a:r>
            </a:p>
          </p:txBody>
        </p:sp>
      </p:grpSp>
      <p:pic>
        <p:nvPicPr>
          <p:cNvPr id="24" name="Immagine 23">
            <a:extLst>
              <a:ext uri="{FF2B5EF4-FFF2-40B4-BE49-F238E27FC236}">
                <a16:creationId xmlns:a16="http://schemas.microsoft.com/office/drawing/2014/main" id="{1BEAA441-BA96-43A3-87D5-EC9E5D18B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457" y="135056"/>
            <a:ext cx="8412713" cy="6770302"/>
          </a:xfrm>
          <a:prstGeom prst="rect">
            <a:avLst/>
          </a:prstGeom>
        </p:spPr>
      </p:pic>
      <p:grpSp>
        <p:nvGrpSpPr>
          <p:cNvPr id="37" name="Gruppo 36">
            <a:extLst>
              <a:ext uri="{FF2B5EF4-FFF2-40B4-BE49-F238E27FC236}">
                <a16:creationId xmlns:a16="http://schemas.microsoft.com/office/drawing/2014/main" id="{D1D78F99-D0DC-4A36-AF7D-274CF2489554}"/>
              </a:ext>
            </a:extLst>
          </p:cNvPr>
          <p:cNvGrpSpPr/>
          <p:nvPr/>
        </p:nvGrpSpPr>
        <p:grpSpPr>
          <a:xfrm>
            <a:off x="913013" y="1996713"/>
            <a:ext cx="4278112" cy="632187"/>
            <a:chOff x="549161" y="2272297"/>
            <a:chExt cx="4278112" cy="632187"/>
          </a:xfrm>
        </p:grpSpPr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6838D0CD-9A2F-4479-B84D-065B0FD11ACE}"/>
                </a:ext>
              </a:extLst>
            </p:cNvPr>
            <p:cNvCxnSpPr>
              <a:cxnSpLocks/>
            </p:cNvCxnSpPr>
            <p:nvPr/>
          </p:nvCxnSpPr>
          <p:spPr>
            <a:xfrm>
              <a:off x="2193837" y="2456963"/>
              <a:ext cx="1296123" cy="0"/>
            </a:xfrm>
            <a:prstGeom prst="line">
              <a:avLst/>
            </a:prstGeom>
            <a:ln w="2222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D95938FB-EC8C-482B-8F5D-F46818954BBA}"/>
                </a:ext>
              </a:extLst>
            </p:cNvPr>
            <p:cNvCxnSpPr>
              <a:cxnSpLocks/>
            </p:cNvCxnSpPr>
            <p:nvPr/>
          </p:nvCxnSpPr>
          <p:spPr>
            <a:xfrm>
              <a:off x="3489960" y="2456963"/>
              <a:ext cx="1337313" cy="447521"/>
            </a:xfrm>
            <a:prstGeom prst="straightConnector1">
              <a:avLst/>
            </a:prstGeom>
            <a:ln w="22225">
              <a:solidFill>
                <a:srgbClr val="BC2E29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9C97E4D0-3263-4FDB-85A5-E002957CC2D6}"/>
                </a:ext>
              </a:extLst>
            </p:cNvPr>
            <p:cNvGrpSpPr/>
            <p:nvPr/>
          </p:nvGrpSpPr>
          <p:grpSpPr>
            <a:xfrm>
              <a:off x="549161" y="2272297"/>
              <a:ext cx="1568476" cy="369332"/>
              <a:chOff x="549161" y="2272297"/>
              <a:chExt cx="1568476" cy="369332"/>
            </a:xfrm>
          </p:grpSpPr>
          <p:sp>
            <p:nvSpPr>
              <p:cNvPr id="46" name="Rettangolo 45">
                <a:extLst>
                  <a:ext uri="{FF2B5EF4-FFF2-40B4-BE49-F238E27FC236}">
                    <a16:creationId xmlns:a16="http://schemas.microsoft.com/office/drawing/2014/main" id="{A3C34F07-A606-472F-A6BA-C3DD3C9C4CB2}"/>
                  </a:ext>
                </a:extLst>
              </p:cNvPr>
              <p:cNvSpPr/>
              <p:nvPr/>
            </p:nvSpPr>
            <p:spPr>
              <a:xfrm>
                <a:off x="549161" y="2272297"/>
                <a:ext cx="1553857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1AD4941C-BD3C-4937-B5FA-76CD038CA0A2}"/>
                  </a:ext>
                </a:extLst>
              </p:cNvPr>
              <p:cNvSpPr txBox="1"/>
              <p:nvPr/>
            </p:nvSpPr>
            <p:spPr>
              <a:xfrm>
                <a:off x="675385" y="2303075"/>
                <a:ext cx="1442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Mozzo</a:t>
                </a:r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9EDFD94-08AB-4173-8000-8674165CCD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004" y="2420963"/>
                <a:ext cx="72000" cy="72000"/>
              </a:xfrm>
              <a:prstGeom prst="ellipse">
                <a:avLst/>
              </a:prstGeom>
              <a:solidFill>
                <a:srgbClr val="BC2E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6A8B02E1-3948-4E07-B20D-F03F9C245A8A}"/>
              </a:ext>
            </a:extLst>
          </p:cNvPr>
          <p:cNvGrpSpPr/>
          <p:nvPr/>
        </p:nvGrpSpPr>
        <p:grpSpPr>
          <a:xfrm>
            <a:off x="9389029" y="5867819"/>
            <a:ext cx="2488248" cy="369332"/>
            <a:chOff x="-370611" y="2272297"/>
            <a:chExt cx="2488248" cy="369332"/>
          </a:xfrm>
        </p:grpSpPr>
        <p:cxnSp>
          <p:nvCxnSpPr>
            <p:cNvPr id="58" name="Connettore 2 57">
              <a:extLst>
                <a:ext uri="{FF2B5EF4-FFF2-40B4-BE49-F238E27FC236}">
                  <a16:creationId xmlns:a16="http://schemas.microsoft.com/office/drawing/2014/main" id="{5C5C9EAE-EC12-4628-899E-BFBEC5914B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70611" y="2290147"/>
              <a:ext cx="880093" cy="166816"/>
            </a:xfrm>
            <a:prstGeom prst="straightConnector1">
              <a:avLst/>
            </a:prstGeom>
            <a:ln w="22225">
              <a:solidFill>
                <a:srgbClr val="BC2E29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C303BE98-2EAB-4984-955E-CCCC2E4CD981}"/>
                </a:ext>
              </a:extLst>
            </p:cNvPr>
            <p:cNvGrpSpPr/>
            <p:nvPr/>
          </p:nvGrpSpPr>
          <p:grpSpPr>
            <a:xfrm>
              <a:off x="549161" y="2272297"/>
              <a:ext cx="1568476" cy="369332"/>
              <a:chOff x="549161" y="2272297"/>
              <a:chExt cx="1568476" cy="369332"/>
            </a:xfrm>
          </p:grpSpPr>
          <p:sp>
            <p:nvSpPr>
              <p:cNvPr id="60" name="Rettangolo 59">
                <a:extLst>
                  <a:ext uri="{FF2B5EF4-FFF2-40B4-BE49-F238E27FC236}">
                    <a16:creationId xmlns:a16="http://schemas.microsoft.com/office/drawing/2014/main" id="{23AF904C-9A69-41F2-B940-E0EE842F067D}"/>
                  </a:ext>
                </a:extLst>
              </p:cNvPr>
              <p:cNvSpPr/>
              <p:nvPr/>
            </p:nvSpPr>
            <p:spPr>
              <a:xfrm>
                <a:off x="549161" y="2272297"/>
                <a:ext cx="1553857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F21AB7D9-8C13-4F6C-8278-5DA0A87CD94A}"/>
                  </a:ext>
                </a:extLst>
              </p:cNvPr>
              <p:cNvSpPr txBox="1"/>
              <p:nvPr/>
            </p:nvSpPr>
            <p:spPr>
              <a:xfrm>
                <a:off x="675385" y="2303075"/>
                <a:ext cx="1442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Pala</a:t>
                </a:r>
              </a:p>
            </p:txBody>
          </p:sp>
          <p:sp>
            <p:nvSpPr>
              <p:cNvPr id="62" name="Ovale 61">
                <a:extLst>
                  <a:ext uri="{FF2B5EF4-FFF2-40B4-BE49-F238E27FC236}">
                    <a16:creationId xmlns:a16="http://schemas.microsoft.com/office/drawing/2014/main" id="{9101A562-E762-40D3-B233-26B09047F0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004" y="2420963"/>
                <a:ext cx="72000" cy="72000"/>
              </a:xfrm>
              <a:prstGeom prst="ellipse">
                <a:avLst/>
              </a:prstGeom>
              <a:solidFill>
                <a:srgbClr val="BC2E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8FFADDDC-5B97-4383-9189-D1C446E2C4A4}"/>
              </a:ext>
            </a:extLst>
          </p:cNvPr>
          <p:cNvGrpSpPr/>
          <p:nvPr/>
        </p:nvGrpSpPr>
        <p:grpSpPr>
          <a:xfrm>
            <a:off x="913013" y="2536094"/>
            <a:ext cx="7549803" cy="2452579"/>
            <a:chOff x="913013" y="2364757"/>
            <a:chExt cx="7549803" cy="2452579"/>
          </a:xfrm>
        </p:grpSpPr>
        <p:grpSp>
          <p:nvGrpSpPr>
            <p:cNvPr id="64" name="Gruppo 63">
              <a:extLst>
                <a:ext uri="{FF2B5EF4-FFF2-40B4-BE49-F238E27FC236}">
                  <a16:creationId xmlns:a16="http://schemas.microsoft.com/office/drawing/2014/main" id="{EC0098F5-B0FF-4FF3-AB0C-B57CD9696D51}"/>
                </a:ext>
              </a:extLst>
            </p:cNvPr>
            <p:cNvGrpSpPr/>
            <p:nvPr/>
          </p:nvGrpSpPr>
          <p:grpSpPr>
            <a:xfrm>
              <a:off x="913013" y="3756321"/>
              <a:ext cx="6158239" cy="1061015"/>
              <a:chOff x="549161" y="1580614"/>
              <a:chExt cx="6158239" cy="1061015"/>
            </a:xfrm>
          </p:grpSpPr>
          <p:cxnSp>
            <p:nvCxnSpPr>
              <p:cNvPr id="66" name="Connettore diritto 65">
                <a:extLst>
                  <a:ext uri="{FF2B5EF4-FFF2-40B4-BE49-F238E27FC236}">
                    <a16:creationId xmlns:a16="http://schemas.microsoft.com/office/drawing/2014/main" id="{0D269E58-AAC7-4C01-9A65-0F61BF7DC8FF}"/>
                  </a:ext>
                </a:extLst>
              </p:cNvPr>
              <p:cNvCxnSpPr>
                <a:cxnSpLocks/>
                <a:stCxn id="70" idx="3"/>
              </p:cNvCxnSpPr>
              <p:nvPr/>
            </p:nvCxnSpPr>
            <p:spPr>
              <a:xfrm>
                <a:off x="2493885" y="2456964"/>
                <a:ext cx="2116444" cy="0"/>
              </a:xfrm>
              <a:prstGeom prst="line">
                <a:avLst/>
              </a:prstGeom>
              <a:ln w="2222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ttore 2 66">
                <a:extLst>
                  <a:ext uri="{FF2B5EF4-FFF2-40B4-BE49-F238E27FC236}">
                    <a16:creationId xmlns:a16="http://schemas.microsoft.com/office/drawing/2014/main" id="{2777BCF6-6BEB-4DB9-892E-A56C931C49E8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 flipV="1">
                <a:off x="4610329" y="1580614"/>
                <a:ext cx="2097071" cy="876349"/>
              </a:xfrm>
              <a:prstGeom prst="straightConnector1">
                <a:avLst/>
              </a:prstGeom>
              <a:ln w="22225">
                <a:solidFill>
                  <a:srgbClr val="BC2E29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B72CFAE-5F5E-4F22-90E1-37951A6A8021}"/>
                  </a:ext>
                </a:extLst>
              </p:cNvPr>
              <p:cNvGrpSpPr/>
              <p:nvPr/>
            </p:nvGrpSpPr>
            <p:grpSpPr>
              <a:xfrm>
                <a:off x="549161" y="2272297"/>
                <a:ext cx="1944724" cy="369332"/>
                <a:chOff x="549161" y="2272297"/>
                <a:chExt cx="1944724" cy="369332"/>
              </a:xfrm>
            </p:grpSpPr>
            <p:sp>
              <p:nvSpPr>
                <p:cNvPr id="69" name="Rettangolo 68">
                  <a:extLst>
                    <a:ext uri="{FF2B5EF4-FFF2-40B4-BE49-F238E27FC236}">
                      <a16:creationId xmlns:a16="http://schemas.microsoft.com/office/drawing/2014/main" id="{82E7DD38-4EFD-40AE-BDAB-A95FD178275E}"/>
                    </a:ext>
                  </a:extLst>
                </p:cNvPr>
                <p:cNvSpPr/>
                <p:nvPr/>
              </p:nvSpPr>
              <p:spPr>
                <a:xfrm>
                  <a:off x="549161" y="2272297"/>
                  <a:ext cx="1875882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8100" dist="254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0" name="CasellaDiTesto 69">
                  <a:extLst>
                    <a:ext uri="{FF2B5EF4-FFF2-40B4-BE49-F238E27FC236}">
                      <a16:creationId xmlns:a16="http://schemas.microsoft.com/office/drawing/2014/main" id="{6DD3F4A6-3C8D-401C-99CE-3A22A8AD4C6B}"/>
                    </a:ext>
                  </a:extLst>
                </p:cNvPr>
                <p:cNvSpPr txBox="1"/>
                <p:nvPr/>
              </p:nvSpPr>
              <p:spPr>
                <a:xfrm>
                  <a:off x="675384" y="2303075"/>
                  <a:ext cx="18185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Arial" panose="020B0604020202020204" pitchFamily="34" charset="0"/>
                    </a:rPr>
                    <a:t>Movimento centrale</a:t>
                  </a:r>
                </a:p>
              </p:txBody>
            </p:sp>
            <p:sp>
              <p:nvSpPr>
                <p:cNvPr id="71" name="Ovale 70">
                  <a:extLst>
                    <a:ext uri="{FF2B5EF4-FFF2-40B4-BE49-F238E27FC236}">
                      <a16:creationId xmlns:a16="http://schemas.microsoft.com/office/drawing/2014/main" id="{5CD2F90A-2E38-448D-855A-C54667FB9C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18004" y="2420963"/>
                  <a:ext cx="72000" cy="72000"/>
                </a:xfrm>
                <a:prstGeom prst="ellipse">
                  <a:avLst/>
                </a:prstGeom>
                <a:solidFill>
                  <a:srgbClr val="BC2E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65" name="Ovale 64">
              <a:extLst>
                <a:ext uri="{FF2B5EF4-FFF2-40B4-BE49-F238E27FC236}">
                  <a16:creationId xmlns:a16="http://schemas.microsoft.com/office/drawing/2014/main" id="{8CA1EE29-2E24-4B72-BED9-7165B73F0541}"/>
                </a:ext>
              </a:extLst>
            </p:cNvPr>
            <p:cNvSpPr/>
            <p:nvPr/>
          </p:nvSpPr>
          <p:spPr>
            <a:xfrm>
              <a:off x="6832497" y="2364757"/>
              <a:ext cx="1630319" cy="1630319"/>
            </a:xfrm>
            <a:prstGeom prst="ellipse">
              <a:avLst/>
            </a:prstGeom>
            <a:noFill/>
            <a:ln w="19050">
              <a:solidFill>
                <a:srgbClr val="BC2E2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10CD53D8-8680-42BE-9767-BD2B6DA9DC94}"/>
              </a:ext>
            </a:extLst>
          </p:cNvPr>
          <p:cNvGrpSpPr/>
          <p:nvPr/>
        </p:nvGrpSpPr>
        <p:grpSpPr>
          <a:xfrm>
            <a:off x="913013" y="2506855"/>
            <a:ext cx="3660021" cy="397128"/>
            <a:chOff x="549161" y="2272297"/>
            <a:chExt cx="3660021" cy="397128"/>
          </a:xfrm>
        </p:grpSpPr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D399C5A4-9657-461D-82C9-D7F09B5BD32D}"/>
                </a:ext>
              </a:extLst>
            </p:cNvPr>
            <p:cNvCxnSpPr>
              <a:cxnSpLocks/>
            </p:cNvCxnSpPr>
            <p:nvPr/>
          </p:nvCxnSpPr>
          <p:spPr>
            <a:xfrm>
              <a:off x="2193837" y="2456963"/>
              <a:ext cx="1296123" cy="0"/>
            </a:xfrm>
            <a:prstGeom prst="line">
              <a:avLst/>
            </a:prstGeom>
            <a:ln w="2222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2 73">
              <a:extLst>
                <a:ext uri="{FF2B5EF4-FFF2-40B4-BE49-F238E27FC236}">
                  <a16:creationId xmlns:a16="http://schemas.microsoft.com/office/drawing/2014/main" id="{0EDFFAF9-58DB-4E8F-A833-83040C7EB49C}"/>
                </a:ext>
              </a:extLst>
            </p:cNvPr>
            <p:cNvCxnSpPr>
              <a:cxnSpLocks/>
            </p:cNvCxnSpPr>
            <p:nvPr/>
          </p:nvCxnSpPr>
          <p:spPr>
            <a:xfrm>
              <a:off x="3489960" y="2456963"/>
              <a:ext cx="719222" cy="212462"/>
            </a:xfrm>
            <a:prstGeom prst="straightConnector1">
              <a:avLst/>
            </a:prstGeom>
            <a:ln w="22225">
              <a:solidFill>
                <a:srgbClr val="BC2E29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uppo 74">
              <a:extLst>
                <a:ext uri="{FF2B5EF4-FFF2-40B4-BE49-F238E27FC236}">
                  <a16:creationId xmlns:a16="http://schemas.microsoft.com/office/drawing/2014/main" id="{1459AC72-0F44-46A5-A734-D9DC7B7B3D30}"/>
                </a:ext>
              </a:extLst>
            </p:cNvPr>
            <p:cNvGrpSpPr/>
            <p:nvPr/>
          </p:nvGrpSpPr>
          <p:grpSpPr>
            <a:xfrm>
              <a:off x="549161" y="2272297"/>
              <a:ext cx="1568476" cy="369332"/>
              <a:chOff x="549161" y="2272297"/>
              <a:chExt cx="1568476" cy="369332"/>
            </a:xfrm>
          </p:grpSpPr>
          <p:sp>
            <p:nvSpPr>
              <p:cNvPr id="76" name="Rettangolo 75">
                <a:extLst>
                  <a:ext uri="{FF2B5EF4-FFF2-40B4-BE49-F238E27FC236}">
                    <a16:creationId xmlns:a16="http://schemas.microsoft.com/office/drawing/2014/main" id="{0967386D-0989-4818-8827-D6FE6A306122}"/>
                  </a:ext>
                </a:extLst>
              </p:cNvPr>
              <p:cNvSpPr/>
              <p:nvPr/>
            </p:nvSpPr>
            <p:spPr>
              <a:xfrm>
                <a:off x="549161" y="2272297"/>
                <a:ext cx="1553857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7" name="CasellaDiTesto 76">
                <a:extLst>
                  <a:ext uri="{FF2B5EF4-FFF2-40B4-BE49-F238E27FC236}">
                    <a16:creationId xmlns:a16="http://schemas.microsoft.com/office/drawing/2014/main" id="{898DCB9D-6982-4CC7-854F-65EC9FFA427B}"/>
                  </a:ext>
                </a:extLst>
              </p:cNvPr>
              <p:cNvSpPr txBox="1"/>
              <p:nvPr/>
            </p:nvSpPr>
            <p:spPr>
              <a:xfrm>
                <a:off x="675385" y="2303075"/>
                <a:ext cx="1442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Prigionieri</a:t>
                </a:r>
              </a:p>
            </p:txBody>
          </p:sp>
          <p:sp>
            <p:nvSpPr>
              <p:cNvPr id="78" name="Ovale 77">
                <a:extLst>
                  <a:ext uri="{FF2B5EF4-FFF2-40B4-BE49-F238E27FC236}">
                    <a16:creationId xmlns:a16="http://schemas.microsoft.com/office/drawing/2014/main" id="{4508AFBF-FEAE-4829-90EC-3D2E4154B9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004" y="2420963"/>
                <a:ext cx="72000" cy="72000"/>
              </a:xfrm>
              <a:prstGeom prst="ellipse">
                <a:avLst/>
              </a:prstGeom>
              <a:solidFill>
                <a:srgbClr val="BC2E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8AE9C0E0-210E-4D97-99B0-6509E4C37B0A}"/>
              </a:ext>
            </a:extLst>
          </p:cNvPr>
          <p:cNvGrpSpPr/>
          <p:nvPr/>
        </p:nvGrpSpPr>
        <p:grpSpPr>
          <a:xfrm>
            <a:off x="913013" y="3526947"/>
            <a:ext cx="1875882" cy="553998"/>
            <a:chOff x="549161" y="2272297"/>
            <a:chExt cx="1568476" cy="553998"/>
          </a:xfrm>
        </p:grpSpPr>
        <p:sp>
          <p:nvSpPr>
            <p:cNvPr id="80" name="Rettangolo 79">
              <a:extLst>
                <a:ext uri="{FF2B5EF4-FFF2-40B4-BE49-F238E27FC236}">
                  <a16:creationId xmlns:a16="http://schemas.microsoft.com/office/drawing/2014/main" id="{1281C1D1-3A7B-403E-B59D-7F43E92C1E0B}"/>
                </a:ext>
              </a:extLst>
            </p:cNvPr>
            <p:cNvSpPr/>
            <p:nvPr/>
          </p:nvSpPr>
          <p:spPr>
            <a:xfrm>
              <a:off x="549161" y="2272297"/>
              <a:ext cx="1553857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1" name="CasellaDiTesto 80">
              <a:extLst>
                <a:ext uri="{FF2B5EF4-FFF2-40B4-BE49-F238E27FC236}">
                  <a16:creationId xmlns:a16="http://schemas.microsoft.com/office/drawing/2014/main" id="{5C51B78B-EAD8-45D1-9308-C04A09C86065}"/>
                </a:ext>
              </a:extLst>
            </p:cNvPr>
            <p:cNvSpPr txBox="1"/>
            <p:nvPr/>
          </p:nvSpPr>
          <p:spPr>
            <a:xfrm>
              <a:off x="675385" y="2303075"/>
              <a:ext cx="14422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Coperchio cestello</a:t>
              </a:r>
            </a:p>
          </p:txBody>
        </p:sp>
        <p:sp>
          <p:nvSpPr>
            <p:cNvPr id="82" name="Ovale 81">
              <a:extLst>
                <a:ext uri="{FF2B5EF4-FFF2-40B4-BE49-F238E27FC236}">
                  <a16:creationId xmlns:a16="http://schemas.microsoft.com/office/drawing/2014/main" id="{844B3FF9-6DFD-49C9-87F8-4667FFA5BC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004" y="2420963"/>
              <a:ext cx="72000" cy="72000"/>
            </a:xfrm>
            <a:prstGeom prst="ellipse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E9BCA0C4-85BE-4540-B5F7-75A2174CE254}"/>
              </a:ext>
            </a:extLst>
          </p:cNvPr>
          <p:cNvGrpSpPr/>
          <p:nvPr/>
        </p:nvGrpSpPr>
        <p:grpSpPr>
          <a:xfrm>
            <a:off x="913013" y="4072558"/>
            <a:ext cx="1875882" cy="369332"/>
            <a:chOff x="549161" y="2272297"/>
            <a:chExt cx="1568476" cy="369332"/>
          </a:xfrm>
        </p:grpSpPr>
        <p:sp>
          <p:nvSpPr>
            <p:cNvPr id="84" name="Rettangolo 83">
              <a:extLst>
                <a:ext uri="{FF2B5EF4-FFF2-40B4-BE49-F238E27FC236}">
                  <a16:creationId xmlns:a16="http://schemas.microsoft.com/office/drawing/2014/main" id="{5B9031AB-4D36-432E-80DB-B1327F3DDD33}"/>
                </a:ext>
              </a:extLst>
            </p:cNvPr>
            <p:cNvSpPr/>
            <p:nvPr/>
          </p:nvSpPr>
          <p:spPr>
            <a:xfrm>
              <a:off x="549161" y="2272297"/>
              <a:ext cx="1553857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5" name="CasellaDiTesto 84">
              <a:extLst>
                <a:ext uri="{FF2B5EF4-FFF2-40B4-BE49-F238E27FC236}">
                  <a16:creationId xmlns:a16="http://schemas.microsoft.com/office/drawing/2014/main" id="{40853763-6B86-4B1F-BA62-7F30080286CD}"/>
                </a:ext>
              </a:extLst>
            </p:cNvPr>
            <p:cNvSpPr txBox="1"/>
            <p:nvPr/>
          </p:nvSpPr>
          <p:spPr>
            <a:xfrm>
              <a:off x="675385" y="2303075"/>
              <a:ext cx="1442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Lubrificazione</a:t>
              </a:r>
            </a:p>
          </p:txBody>
        </p:sp>
        <p:sp>
          <p:nvSpPr>
            <p:cNvPr id="86" name="Ovale 85">
              <a:extLst>
                <a:ext uri="{FF2B5EF4-FFF2-40B4-BE49-F238E27FC236}">
                  <a16:creationId xmlns:a16="http://schemas.microsoft.com/office/drawing/2014/main" id="{64BF465D-3C5F-4A4E-9E2F-D2A2E80A0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004" y="2420963"/>
              <a:ext cx="72000" cy="72000"/>
            </a:xfrm>
            <a:prstGeom prst="ellipse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CABD1522-527A-4193-84BA-E443910BA51C}"/>
              </a:ext>
            </a:extLst>
          </p:cNvPr>
          <p:cNvGrpSpPr/>
          <p:nvPr/>
        </p:nvGrpSpPr>
        <p:grpSpPr>
          <a:xfrm>
            <a:off x="9083460" y="4103336"/>
            <a:ext cx="2852617" cy="1611170"/>
            <a:chOff x="-686488" y="1030459"/>
            <a:chExt cx="2852617" cy="1611170"/>
          </a:xfrm>
        </p:grpSpPr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187C2F19-51BF-4576-800A-F58A2B77BA82}"/>
                </a:ext>
              </a:extLst>
            </p:cNvPr>
            <p:cNvCxnSpPr>
              <a:cxnSpLocks/>
            </p:cNvCxnSpPr>
            <p:nvPr/>
          </p:nvCxnSpPr>
          <p:spPr>
            <a:xfrm>
              <a:off x="115924" y="2492963"/>
              <a:ext cx="370125" cy="0"/>
            </a:xfrm>
            <a:prstGeom prst="line">
              <a:avLst/>
            </a:prstGeom>
            <a:ln w="2222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2 88">
              <a:extLst>
                <a:ext uri="{FF2B5EF4-FFF2-40B4-BE49-F238E27FC236}">
                  <a16:creationId xmlns:a16="http://schemas.microsoft.com/office/drawing/2014/main" id="{8BA297CE-7166-4E01-BB39-AD06722CF0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86488" y="1030459"/>
              <a:ext cx="809546" cy="1462504"/>
            </a:xfrm>
            <a:prstGeom prst="straightConnector1">
              <a:avLst/>
            </a:prstGeom>
            <a:ln w="22225">
              <a:solidFill>
                <a:srgbClr val="BC2E29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uppo 89">
              <a:extLst>
                <a:ext uri="{FF2B5EF4-FFF2-40B4-BE49-F238E27FC236}">
                  <a16:creationId xmlns:a16="http://schemas.microsoft.com/office/drawing/2014/main" id="{D6B303B3-0529-4600-A8B1-1151FDFCB285}"/>
                </a:ext>
              </a:extLst>
            </p:cNvPr>
            <p:cNvGrpSpPr/>
            <p:nvPr/>
          </p:nvGrpSpPr>
          <p:grpSpPr>
            <a:xfrm>
              <a:off x="549161" y="2272297"/>
              <a:ext cx="1616968" cy="369332"/>
              <a:chOff x="549161" y="2272297"/>
              <a:chExt cx="1616968" cy="369332"/>
            </a:xfrm>
          </p:grpSpPr>
          <p:sp>
            <p:nvSpPr>
              <p:cNvPr id="91" name="Rettangolo 90">
                <a:extLst>
                  <a:ext uri="{FF2B5EF4-FFF2-40B4-BE49-F238E27FC236}">
                    <a16:creationId xmlns:a16="http://schemas.microsoft.com/office/drawing/2014/main" id="{8372947C-24FE-46AE-BD76-002105100F9B}"/>
                  </a:ext>
                </a:extLst>
              </p:cNvPr>
              <p:cNvSpPr/>
              <p:nvPr/>
            </p:nvSpPr>
            <p:spPr>
              <a:xfrm>
                <a:off x="549161" y="2272297"/>
                <a:ext cx="1553857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2" name="CasellaDiTesto 91">
                <a:extLst>
                  <a:ext uri="{FF2B5EF4-FFF2-40B4-BE49-F238E27FC236}">
                    <a16:creationId xmlns:a16="http://schemas.microsoft.com/office/drawing/2014/main" id="{11B1C473-901F-42F4-8733-E3E3D25747D3}"/>
                  </a:ext>
                </a:extLst>
              </p:cNvPr>
              <p:cNvSpPr txBox="1"/>
              <p:nvPr/>
            </p:nvSpPr>
            <p:spPr>
              <a:xfrm>
                <a:off x="675384" y="2303075"/>
                <a:ext cx="1490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Supporto motori</a:t>
                </a:r>
              </a:p>
            </p:txBody>
          </p:sp>
          <p:sp>
            <p:nvSpPr>
              <p:cNvPr id="93" name="Ovale 92">
                <a:extLst>
                  <a:ext uri="{FF2B5EF4-FFF2-40B4-BE49-F238E27FC236}">
                    <a16:creationId xmlns:a16="http://schemas.microsoft.com/office/drawing/2014/main" id="{C6EDB430-6E82-40F4-9358-80E06FA7EB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004" y="2420963"/>
                <a:ext cx="72000" cy="72000"/>
              </a:xfrm>
              <a:prstGeom prst="ellipse">
                <a:avLst/>
              </a:prstGeom>
              <a:solidFill>
                <a:srgbClr val="BC2E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4CB1140-A1C3-43A5-9B26-F9CE717FB17B}"/>
              </a:ext>
            </a:extLst>
          </p:cNvPr>
          <p:cNvGrpSpPr/>
          <p:nvPr/>
        </p:nvGrpSpPr>
        <p:grpSpPr>
          <a:xfrm>
            <a:off x="913013" y="2995976"/>
            <a:ext cx="4655747" cy="1438917"/>
            <a:chOff x="913013" y="2995976"/>
            <a:chExt cx="4655747" cy="1438917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6139C714-5A83-4AB7-98EC-90862E0CC94F}"/>
                </a:ext>
              </a:extLst>
            </p:cNvPr>
            <p:cNvGrpSpPr/>
            <p:nvPr/>
          </p:nvGrpSpPr>
          <p:grpSpPr>
            <a:xfrm>
              <a:off x="913013" y="3019247"/>
              <a:ext cx="3214631" cy="696188"/>
              <a:chOff x="549161" y="2272297"/>
              <a:chExt cx="3214631" cy="696188"/>
            </a:xfrm>
          </p:grpSpPr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DCCB530E-EB93-416E-B0FE-5302B93821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9099" y="2456963"/>
                <a:ext cx="750861" cy="0"/>
              </a:xfrm>
              <a:prstGeom prst="line">
                <a:avLst/>
              </a:prstGeom>
              <a:ln w="2222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2 50">
                <a:extLst>
                  <a:ext uri="{FF2B5EF4-FFF2-40B4-BE49-F238E27FC236}">
                    <a16:creationId xmlns:a16="http://schemas.microsoft.com/office/drawing/2014/main" id="{9C3D1649-4675-48E3-BF66-53E1D594E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7761" y="2456962"/>
                <a:ext cx="276031" cy="511523"/>
              </a:xfrm>
              <a:prstGeom prst="straightConnector1">
                <a:avLst/>
              </a:prstGeom>
              <a:ln w="22225">
                <a:solidFill>
                  <a:srgbClr val="BC2E29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Gruppo 51">
                <a:extLst>
                  <a:ext uri="{FF2B5EF4-FFF2-40B4-BE49-F238E27FC236}">
                    <a16:creationId xmlns:a16="http://schemas.microsoft.com/office/drawing/2014/main" id="{AFB98D36-66D0-4D53-AB0F-0BC0D07E0196}"/>
                  </a:ext>
                </a:extLst>
              </p:cNvPr>
              <p:cNvGrpSpPr/>
              <p:nvPr/>
            </p:nvGrpSpPr>
            <p:grpSpPr>
              <a:xfrm>
                <a:off x="549161" y="2272297"/>
                <a:ext cx="2189938" cy="369332"/>
                <a:chOff x="549161" y="2272297"/>
                <a:chExt cx="2189938" cy="369332"/>
              </a:xfrm>
            </p:grpSpPr>
            <p:sp>
              <p:nvSpPr>
                <p:cNvPr id="53" name="Rettangolo 52">
                  <a:extLst>
                    <a:ext uri="{FF2B5EF4-FFF2-40B4-BE49-F238E27FC236}">
                      <a16:creationId xmlns:a16="http://schemas.microsoft.com/office/drawing/2014/main" id="{A2D747E8-B0B0-4C6F-B033-4011024A8866}"/>
                    </a:ext>
                  </a:extLst>
                </p:cNvPr>
                <p:cNvSpPr/>
                <p:nvPr/>
              </p:nvSpPr>
              <p:spPr>
                <a:xfrm>
                  <a:off x="549161" y="2272297"/>
                  <a:ext cx="2126435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8100" dist="254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4" name="CasellaDiTesto 53">
                  <a:extLst>
                    <a:ext uri="{FF2B5EF4-FFF2-40B4-BE49-F238E27FC236}">
                      <a16:creationId xmlns:a16="http://schemas.microsoft.com/office/drawing/2014/main" id="{7B0D2850-F3D0-43F6-A1DE-7F57707129E3}"/>
                    </a:ext>
                  </a:extLst>
                </p:cNvPr>
                <p:cNvSpPr txBox="1"/>
                <p:nvPr/>
              </p:nvSpPr>
              <p:spPr>
                <a:xfrm>
                  <a:off x="675385" y="2303075"/>
                  <a:ext cx="20637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Arial" panose="020B0604020202020204" pitchFamily="34" charset="0"/>
                    </a:rPr>
                    <a:t>Sistema cuscinetti pale</a:t>
                  </a:r>
                </a:p>
              </p:txBody>
            </p:sp>
            <p:sp>
              <p:nvSpPr>
                <p:cNvPr id="55" name="Ovale 54">
                  <a:extLst>
                    <a:ext uri="{FF2B5EF4-FFF2-40B4-BE49-F238E27FC236}">
                      <a16:creationId xmlns:a16="http://schemas.microsoft.com/office/drawing/2014/main" id="{FDCD8437-EDF2-41F0-BAAF-E01A2F04B4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18004" y="2420963"/>
                  <a:ext cx="72000" cy="72000"/>
                </a:xfrm>
                <a:prstGeom prst="ellipse">
                  <a:avLst/>
                </a:prstGeom>
                <a:solidFill>
                  <a:srgbClr val="BC2E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3BBD9547-B709-467D-9EC8-6004D9C78CF4}"/>
                </a:ext>
              </a:extLst>
            </p:cNvPr>
            <p:cNvSpPr/>
            <p:nvPr/>
          </p:nvSpPr>
          <p:spPr>
            <a:xfrm>
              <a:off x="4129843" y="2995976"/>
              <a:ext cx="1438917" cy="1438917"/>
            </a:xfrm>
            <a:prstGeom prst="ellipse">
              <a:avLst/>
            </a:prstGeom>
            <a:noFill/>
            <a:ln w="19050">
              <a:solidFill>
                <a:srgbClr val="BC2E2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84089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00E54869-CCA9-4786-A56F-BF18E328DE6D}"/>
              </a:ext>
            </a:extLst>
          </p:cNvPr>
          <p:cNvGrpSpPr/>
          <p:nvPr/>
        </p:nvGrpSpPr>
        <p:grpSpPr>
          <a:xfrm>
            <a:off x="509587" y="1702264"/>
            <a:ext cx="11172825" cy="4847875"/>
            <a:chOff x="509587" y="1702264"/>
            <a:chExt cx="11172825" cy="4847875"/>
          </a:xfrm>
        </p:grpSpPr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68359B3F-30B0-4910-BB8E-2B767AB0D456}"/>
                </a:ext>
              </a:extLst>
            </p:cNvPr>
            <p:cNvSpPr/>
            <p:nvPr/>
          </p:nvSpPr>
          <p:spPr>
            <a:xfrm>
              <a:off x="509587" y="1702264"/>
              <a:ext cx="11172825" cy="4847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69CA850E-378F-4406-9FD5-455702C0FFBD}"/>
                </a:ext>
              </a:extLst>
            </p:cNvPr>
            <p:cNvGrpSpPr/>
            <p:nvPr/>
          </p:nvGrpSpPr>
          <p:grpSpPr>
            <a:xfrm>
              <a:off x="1479902" y="5712548"/>
              <a:ext cx="9232194" cy="837591"/>
              <a:chOff x="1054611" y="5560148"/>
              <a:chExt cx="9232194" cy="837591"/>
            </a:xfrm>
          </p:grpSpPr>
          <p:cxnSp>
            <p:nvCxnSpPr>
              <p:cNvPr id="20" name="Connettore diritto 19">
                <a:extLst>
                  <a:ext uri="{FF2B5EF4-FFF2-40B4-BE49-F238E27FC236}">
                    <a16:creationId xmlns:a16="http://schemas.microsoft.com/office/drawing/2014/main" id="{8259BBE0-8238-4906-9E94-D7D9E5649A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611" y="5616659"/>
                <a:ext cx="0" cy="781080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2B2244BA-8383-411A-984C-BB5664D0BFE6}"/>
                  </a:ext>
                </a:extLst>
              </p:cNvPr>
              <p:cNvSpPr txBox="1"/>
              <p:nvPr/>
            </p:nvSpPr>
            <p:spPr>
              <a:xfrm>
                <a:off x="2259054" y="5560148"/>
                <a:ext cx="802775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1790700">
                  <a:buClr>
                    <a:srgbClr val="BC2E29"/>
                  </a:buClr>
                </a:pPr>
                <a:r>
                  <a:rPr lang="it-IT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 modifiche sul cestello si sono concentrate sulla costruzione di una soluzione che potesse rispettare delle operazioni di fabbricazione realistiche, eliminando le parti o le geometrie non funzionali che complicavano il modello.</a:t>
                </a:r>
                <a:endParaRPr lang="it-IT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3E5C856-3E15-4115-AEA8-2805584BD72A}"/>
                  </a:ext>
                </a:extLst>
              </p:cNvPr>
              <p:cNvSpPr txBox="1"/>
              <p:nvPr/>
            </p:nvSpPr>
            <p:spPr>
              <a:xfrm>
                <a:off x="1054611" y="5560148"/>
                <a:ext cx="12044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b="1" dirty="0">
                    <a:solidFill>
                      <a:srgbClr val="BC2E29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Cestello o mozzo</a:t>
                </a:r>
              </a:p>
            </p:txBody>
          </p:sp>
        </p:grpSp>
      </p:grp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B40015E-7476-4D6C-9BD8-0ED5A0ED1D16}"/>
              </a:ext>
            </a:extLst>
          </p:cNvPr>
          <p:cNvSpPr txBox="1"/>
          <p:nvPr/>
        </p:nvSpPr>
        <p:spPr>
          <a:xfrm>
            <a:off x="457674" y="1055933"/>
            <a:ext cx="8027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Confronto fra l’originale e l’ottimizzato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AD2020D-59E1-4598-BCE1-C88F757047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2" t="16293" r="7228" b="23482"/>
          <a:stretch/>
        </p:blipFill>
        <p:spPr>
          <a:xfrm>
            <a:off x="6096000" y="2243558"/>
            <a:ext cx="4307183" cy="3244021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93699933-6A13-4984-842E-BA952B8852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9" t="26760" r="15432" b="22635"/>
          <a:stretch/>
        </p:blipFill>
        <p:spPr>
          <a:xfrm>
            <a:off x="1628774" y="2349809"/>
            <a:ext cx="4386886" cy="2839059"/>
          </a:xfrm>
          <a:prstGeom prst="rect">
            <a:avLst/>
          </a:prstGeom>
        </p:spPr>
      </p:pic>
      <p:grpSp>
        <p:nvGrpSpPr>
          <p:cNvPr id="37" name="Gruppo 36">
            <a:extLst>
              <a:ext uri="{FF2B5EF4-FFF2-40B4-BE49-F238E27FC236}">
                <a16:creationId xmlns:a16="http://schemas.microsoft.com/office/drawing/2014/main" id="{63D28ED1-F9E1-4BBC-8585-D76875F66F65}"/>
              </a:ext>
            </a:extLst>
          </p:cNvPr>
          <p:cNvGrpSpPr/>
          <p:nvPr/>
        </p:nvGrpSpPr>
        <p:grpSpPr>
          <a:xfrm>
            <a:off x="509587" y="1702264"/>
            <a:ext cx="11172825" cy="4847875"/>
            <a:chOff x="509587" y="1702264"/>
            <a:chExt cx="11172825" cy="4847875"/>
          </a:xfrm>
        </p:grpSpPr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185E5AB4-6D71-403D-B9FB-205D6D036151}"/>
                </a:ext>
              </a:extLst>
            </p:cNvPr>
            <p:cNvSpPr/>
            <p:nvPr/>
          </p:nvSpPr>
          <p:spPr>
            <a:xfrm>
              <a:off x="509587" y="1702264"/>
              <a:ext cx="11172825" cy="4847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67BAE129-E433-492C-9B44-B816EF6EEC6B}"/>
                </a:ext>
              </a:extLst>
            </p:cNvPr>
            <p:cNvGrpSpPr/>
            <p:nvPr/>
          </p:nvGrpSpPr>
          <p:grpSpPr>
            <a:xfrm>
              <a:off x="1479902" y="5712548"/>
              <a:ext cx="9232194" cy="837591"/>
              <a:chOff x="1054611" y="5560148"/>
              <a:chExt cx="9232194" cy="837591"/>
            </a:xfrm>
          </p:grpSpPr>
          <p:cxnSp>
            <p:nvCxnSpPr>
              <p:cNvPr id="40" name="Connettore diritto 39">
                <a:extLst>
                  <a:ext uri="{FF2B5EF4-FFF2-40B4-BE49-F238E27FC236}">
                    <a16:creationId xmlns:a16="http://schemas.microsoft.com/office/drawing/2014/main" id="{13F6083E-E5A3-446C-8AD2-00F46EF128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611" y="5616659"/>
                <a:ext cx="0" cy="781080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92CDD4B7-6DDB-437D-B403-AE018E88D41E}"/>
                  </a:ext>
                </a:extLst>
              </p:cNvPr>
              <p:cNvSpPr txBox="1"/>
              <p:nvPr/>
            </p:nvSpPr>
            <p:spPr>
              <a:xfrm>
                <a:off x="2259054" y="5560148"/>
                <a:ext cx="802775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1790700">
                  <a:buClr>
                    <a:srgbClr val="BC2E29"/>
                  </a:buClr>
                </a:pPr>
                <a:r>
                  <a:rPr lang="it-IT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 introduce una nuova disposizione dei cuscinetti basata sulla scelta di rulli conici che possano sopportare carichi combinati; di conseguenza è stato necessario ridisegnare gli alberi di comando, le sedi sul cestello e la radice della pala.</a:t>
                </a:r>
                <a:endParaRPr lang="it-IT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3184A4F8-9A04-4DE0-AA98-400388A3ACBC}"/>
                  </a:ext>
                </a:extLst>
              </p:cNvPr>
              <p:cNvSpPr txBox="1"/>
              <p:nvPr/>
            </p:nvSpPr>
            <p:spPr>
              <a:xfrm>
                <a:off x="1054611" y="5560148"/>
                <a:ext cx="120444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b="1" dirty="0">
                    <a:solidFill>
                      <a:srgbClr val="BC2E29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Sistema cuscinetti delle pale</a:t>
                </a:r>
              </a:p>
            </p:txBody>
          </p:sp>
        </p:grpSp>
      </p:grpSp>
      <p:pic>
        <p:nvPicPr>
          <p:cNvPr id="43" name="Immagine 42">
            <a:extLst>
              <a:ext uri="{FF2B5EF4-FFF2-40B4-BE49-F238E27FC236}">
                <a16:creationId xmlns:a16="http://schemas.microsoft.com/office/drawing/2014/main" id="{12A3EB9D-7037-43BB-8FF3-88C7B91ACE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90"/>
          <a:stretch/>
        </p:blipFill>
        <p:spPr>
          <a:xfrm flipH="1">
            <a:off x="4960627" y="556204"/>
            <a:ext cx="14863739" cy="6779853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8B3D29CE-27C8-4777-9CA4-94159F9684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2"/>
          <a:stretch/>
        </p:blipFill>
        <p:spPr>
          <a:xfrm flipH="1" flipV="1">
            <a:off x="-8552286" y="1971674"/>
            <a:ext cx="17307252" cy="10265827"/>
          </a:xfrm>
          <a:prstGeom prst="rect">
            <a:avLst/>
          </a:prstGeom>
        </p:spPr>
      </p:pic>
      <p:grpSp>
        <p:nvGrpSpPr>
          <p:cNvPr id="45" name="Gruppo 44">
            <a:extLst>
              <a:ext uri="{FF2B5EF4-FFF2-40B4-BE49-F238E27FC236}">
                <a16:creationId xmlns:a16="http://schemas.microsoft.com/office/drawing/2014/main" id="{CBA546D9-EA8A-468C-A62F-CDFAFAB92230}"/>
              </a:ext>
            </a:extLst>
          </p:cNvPr>
          <p:cNvGrpSpPr/>
          <p:nvPr/>
        </p:nvGrpSpPr>
        <p:grpSpPr>
          <a:xfrm>
            <a:off x="509587" y="1702264"/>
            <a:ext cx="11172825" cy="4847875"/>
            <a:chOff x="509587" y="1702264"/>
            <a:chExt cx="11172825" cy="4847875"/>
          </a:xfrm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0B0B9A13-4658-4A6D-8BDF-CD957E9E2082}"/>
                </a:ext>
              </a:extLst>
            </p:cNvPr>
            <p:cNvSpPr/>
            <p:nvPr/>
          </p:nvSpPr>
          <p:spPr>
            <a:xfrm>
              <a:off x="509587" y="1702264"/>
              <a:ext cx="11172825" cy="4847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47" name="Gruppo 46">
              <a:extLst>
                <a:ext uri="{FF2B5EF4-FFF2-40B4-BE49-F238E27FC236}">
                  <a16:creationId xmlns:a16="http://schemas.microsoft.com/office/drawing/2014/main" id="{AE364B7C-D47F-4DEB-A81A-12E5ABFD8E7C}"/>
                </a:ext>
              </a:extLst>
            </p:cNvPr>
            <p:cNvGrpSpPr/>
            <p:nvPr/>
          </p:nvGrpSpPr>
          <p:grpSpPr>
            <a:xfrm>
              <a:off x="1479902" y="5712548"/>
              <a:ext cx="9232194" cy="837591"/>
              <a:chOff x="1054611" y="5560148"/>
              <a:chExt cx="9232194" cy="837591"/>
            </a:xfrm>
          </p:grpSpPr>
          <p:cxnSp>
            <p:nvCxnSpPr>
              <p:cNvPr id="48" name="Connettore diritto 47">
                <a:extLst>
                  <a:ext uri="{FF2B5EF4-FFF2-40B4-BE49-F238E27FC236}">
                    <a16:creationId xmlns:a16="http://schemas.microsoft.com/office/drawing/2014/main" id="{C65B6C1A-F3C0-4D91-A147-F1E3A5BEC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611" y="5616659"/>
                <a:ext cx="0" cy="781080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99EC554F-9AD7-4AFE-8636-70A16A12C5A0}"/>
                  </a:ext>
                </a:extLst>
              </p:cNvPr>
              <p:cNvSpPr txBox="1"/>
              <p:nvPr/>
            </p:nvSpPr>
            <p:spPr>
              <a:xfrm>
                <a:off x="2259054" y="5560148"/>
                <a:ext cx="802775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1790700">
                  <a:buClr>
                    <a:srgbClr val="BC2E29"/>
                  </a:buClr>
                </a:pPr>
                <a:r>
                  <a:rPr lang="it-IT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Ancora una volta si è sostituito il sistema di cuscinetti per poter sopperire a carichi combinati; è stato necessario ridisegnare la corona conica centrale e l’albero centrale del mozzo affinché la </a:t>
                </a:r>
                <a:r>
                  <a:rPr lang="it-IT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solzuione</a:t>
                </a:r>
                <a:r>
                  <a:rPr lang="it-IT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risulti compatta e possa ospitare anche il sistema di </a:t>
                </a:r>
                <a:r>
                  <a:rPr lang="it-IT" sz="14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feathering</a:t>
                </a:r>
                <a:r>
                  <a:rPr lang="it-IT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it-IT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8B937D23-AE82-492D-B40E-E5222601A54E}"/>
                  </a:ext>
                </a:extLst>
              </p:cNvPr>
              <p:cNvSpPr txBox="1"/>
              <p:nvPr/>
            </p:nvSpPr>
            <p:spPr>
              <a:xfrm>
                <a:off x="1054611" y="5560148"/>
                <a:ext cx="12044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b="1" dirty="0">
                    <a:solidFill>
                      <a:srgbClr val="BC2E29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Movimento centrale</a:t>
                </a:r>
              </a:p>
            </p:txBody>
          </p:sp>
        </p:grpSp>
      </p:grpSp>
      <p:pic>
        <p:nvPicPr>
          <p:cNvPr id="51" name="Immagine 50">
            <a:extLst>
              <a:ext uri="{FF2B5EF4-FFF2-40B4-BE49-F238E27FC236}">
                <a16:creationId xmlns:a16="http://schemas.microsoft.com/office/drawing/2014/main" id="{77EE68F9-B12E-4D88-B7E3-508E4D45A5C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5886" y="2419965"/>
            <a:ext cx="5615842" cy="24506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EBD418E6-6B01-4F20-B535-02AC4BDFB7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953" r="11445"/>
          <a:stretch/>
        </p:blipFill>
        <p:spPr>
          <a:xfrm>
            <a:off x="510272" y="2729421"/>
            <a:ext cx="5585728" cy="1893570"/>
          </a:xfrm>
          <a:prstGeom prst="rect">
            <a:avLst/>
          </a:prstGeom>
        </p:spPr>
      </p:pic>
      <p:grpSp>
        <p:nvGrpSpPr>
          <p:cNvPr id="53" name="Gruppo 52">
            <a:extLst>
              <a:ext uri="{FF2B5EF4-FFF2-40B4-BE49-F238E27FC236}">
                <a16:creationId xmlns:a16="http://schemas.microsoft.com/office/drawing/2014/main" id="{5F806A62-058B-4537-8AED-D04C63DFBC1A}"/>
              </a:ext>
            </a:extLst>
          </p:cNvPr>
          <p:cNvGrpSpPr/>
          <p:nvPr/>
        </p:nvGrpSpPr>
        <p:grpSpPr>
          <a:xfrm>
            <a:off x="509587" y="1702264"/>
            <a:ext cx="11172825" cy="4847875"/>
            <a:chOff x="509587" y="1702264"/>
            <a:chExt cx="11172825" cy="4847875"/>
          </a:xfrm>
        </p:grpSpPr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4DA38F43-A0BB-4CFB-B421-79592516421A}"/>
                </a:ext>
              </a:extLst>
            </p:cNvPr>
            <p:cNvSpPr/>
            <p:nvPr/>
          </p:nvSpPr>
          <p:spPr>
            <a:xfrm>
              <a:off x="509587" y="1702264"/>
              <a:ext cx="11172825" cy="4847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B56660E9-056E-4DFE-8ABD-CBFC083AC5BA}"/>
                </a:ext>
              </a:extLst>
            </p:cNvPr>
            <p:cNvGrpSpPr/>
            <p:nvPr/>
          </p:nvGrpSpPr>
          <p:grpSpPr>
            <a:xfrm>
              <a:off x="1479902" y="5712548"/>
              <a:ext cx="9232194" cy="837591"/>
              <a:chOff x="1054611" y="5560148"/>
              <a:chExt cx="9232194" cy="837591"/>
            </a:xfrm>
          </p:grpSpPr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209A9E99-3171-4302-BDE7-3589FE4EA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611" y="5616659"/>
                <a:ext cx="0" cy="781080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45105F3B-5D94-42DD-B105-A71B477E7832}"/>
                  </a:ext>
                </a:extLst>
              </p:cNvPr>
              <p:cNvSpPr txBox="1"/>
              <p:nvPr/>
            </p:nvSpPr>
            <p:spPr>
              <a:xfrm>
                <a:off x="2259054" y="5560148"/>
                <a:ext cx="802775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1790700">
                  <a:buClr>
                    <a:srgbClr val="BC2E29"/>
                  </a:buClr>
                </a:pPr>
                <a:r>
                  <a:rPr lang="it-IT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Sono stati sostituiti i supporti ricavati di pezzo o per saldatura sul fondo del cestello con dei supporti da imbullonare e riferire con delle spine cilindriche. Questa soluzione permette di agevolare il montaggio e, soprattutto, il posizionamento dei motori all’interno del mozzo.</a:t>
                </a:r>
                <a:endParaRPr lang="it-IT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927097C3-7884-434C-ABF0-45C88EAD558A}"/>
                  </a:ext>
                </a:extLst>
              </p:cNvPr>
              <p:cNvSpPr txBox="1"/>
              <p:nvPr/>
            </p:nvSpPr>
            <p:spPr>
              <a:xfrm>
                <a:off x="1054611" y="5560148"/>
                <a:ext cx="120444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b="1" dirty="0">
                    <a:solidFill>
                      <a:srgbClr val="BC2E29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Supporto motori elettrici</a:t>
                </a:r>
              </a:p>
            </p:txBody>
          </p:sp>
        </p:grpSp>
      </p:grpSp>
      <p:pic>
        <p:nvPicPr>
          <p:cNvPr id="59" name="Immagine 58">
            <a:extLst>
              <a:ext uri="{FF2B5EF4-FFF2-40B4-BE49-F238E27FC236}">
                <a16:creationId xmlns:a16="http://schemas.microsoft.com/office/drawing/2014/main" id="{FD5DE8CE-9E74-4958-8654-C2BB4483B8B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6335" y="1822197"/>
            <a:ext cx="3735815" cy="3818425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B0F6F537-7359-4D57-9865-A278249D256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7922" y="1702265"/>
            <a:ext cx="3398494" cy="3938358"/>
          </a:xfrm>
          <a:prstGeom prst="rect">
            <a:avLst/>
          </a:prstGeom>
        </p:spPr>
      </p:pic>
      <p:grpSp>
        <p:nvGrpSpPr>
          <p:cNvPr id="61" name="Gruppo 60">
            <a:extLst>
              <a:ext uri="{FF2B5EF4-FFF2-40B4-BE49-F238E27FC236}">
                <a16:creationId xmlns:a16="http://schemas.microsoft.com/office/drawing/2014/main" id="{CF3643D7-61A7-4542-9D41-9915C8F553DA}"/>
              </a:ext>
            </a:extLst>
          </p:cNvPr>
          <p:cNvGrpSpPr/>
          <p:nvPr/>
        </p:nvGrpSpPr>
        <p:grpSpPr>
          <a:xfrm>
            <a:off x="509587" y="1702264"/>
            <a:ext cx="11172825" cy="4847875"/>
            <a:chOff x="509587" y="1702264"/>
            <a:chExt cx="11172825" cy="4847875"/>
          </a:xfrm>
        </p:grpSpPr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FDD92C90-8738-4A4C-8F3E-7B546A819410}"/>
                </a:ext>
              </a:extLst>
            </p:cNvPr>
            <p:cNvSpPr/>
            <p:nvPr/>
          </p:nvSpPr>
          <p:spPr>
            <a:xfrm>
              <a:off x="509587" y="1702264"/>
              <a:ext cx="11172825" cy="4847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3" name="Gruppo 62">
              <a:extLst>
                <a:ext uri="{FF2B5EF4-FFF2-40B4-BE49-F238E27FC236}">
                  <a16:creationId xmlns:a16="http://schemas.microsoft.com/office/drawing/2014/main" id="{C8D7DF2D-72D1-495A-9C70-89DEFDBB87E4}"/>
                </a:ext>
              </a:extLst>
            </p:cNvPr>
            <p:cNvGrpSpPr/>
            <p:nvPr/>
          </p:nvGrpSpPr>
          <p:grpSpPr>
            <a:xfrm>
              <a:off x="1479902" y="5712548"/>
              <a:ext cx="9232194" cy="837591"/>
              <a:chOff x="1054611" y="5560148"/>
              <a:chExt cx="9232194" cy="837591"/>
            </a:xfrm>
          </p:grpSpPr>
          <p:cxnSp>
            <p:nvCxnSpPr>
              <p:cNvPr id="64" name="Connettore diritto 63">
                <a:extLst>
                  <a:ext uri="{FF2B5EF4-FFF2-40B4-BE49-F238E27FC236}">
                    <a16:creationId xmlns:a16="http://schemas.microsoft.com/office/drawing/2014/main" id="{2108823F-DD61-4BD2-AD1D-7EA0FEDED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611" y="5616659"/>
                <a:ext cx="0" cy="781080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C1174B2C-740E-4260-AA10-2F8C275FA2A8}"/>
                  </a:ext>
                </a:extLst>
              </p:cNvPr>
              <p:cNvSpPr txBox="1"/>
              <p:nvPr/>
            </p:nvSpPr>
            <p:spPr>
              <a:xfrm>
                <a:off x="2259054" y="5560148"/>
                <a:ext cx="802775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1790700">
                  <a:buClr>
                    <a:srgbClr val="BC2E29"/>
                  </a:buClr>
                </a:pPr>
                <a:r>
                  <a:rPr lang="it-IT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Sono state implementati i sistemi di lubrificazione dei cuscinetti con l’ausilio di grasso a rabbocco manuale; le ruote dentate sono invece sottoposte a ingrassaggio al montaggio e vengono protette dal complesso di </a:t>
                </a:r>
                <a:r>
                  <a:rPr lang="it-IT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carteratura</a:t>
                </a:r>
                <a:r>
                  <a:rPr lang="it-IT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it-IT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43302978-F05E-4DDA-A014-573CD8A35693}"/>
                  </a:ext>
                </a:extLst>
              </p:cNvPr>
              <p:cNvSpPr txBox="1"/>
              <p:nvPr/>
            </p:nvSpPr>
            <p:spPr>
              <a:xfrm>
                <a:off x="1054611" y="5560148"/>
                <a:ext cx="13680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b="1" dirty="0">
                    <a:solidFill>
                      <a:srgbClr val="BC2E29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Lubrificazione e carter</a:t>
                </a:r>
              </a:p>
            </p:txBody>
          </p:sp>
        </p:grpSp>
      </p:grpSp>
      <p:pic>
        <p:nvPicPr>
          <p:cNvPr id="67" name="Immagine 66">
            <a:extLst>
              <a:ext uri="{FF2B5EF4-FFF2-40B4-BE49-F238E27FC236}">
                <a16:creationId xmlns:a16="http://schemas.microsoft.com/office/drawing/2014/main" id="{6CBDE09E-45AD-44F0-B194-6D79AD7B83F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6560" y="1774189"/>
            <a:ext cx="3779440" cy="3689340"/>
          </a:xfrm>
          <a:prstGeom prst="rect">
            <a:avLst/>
          </a:prstGeom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C54D61A2-2504-4697-886C-02827865F06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430" y="1702264"/>
            <a:ext cx="4343812" cy="4133627"/>
          </a:xfrm>
          <a:prstGeom prst="rect">
            <a:avLst/>
          </a:prstGeom>
        </p:spPr>
      </p:pic>
      <p:grpSp>
        <p:nvGrpSpPr>
          <p:cNvPr id="69" name="Gruppo 68">
            <a:extLst>
              <a:ext uri="{FF2B5EF4-FFF2-40B4-BE49-F238E27FC236}">
                <a16:creationId xmlns:a16="http://schemas.microsoft.com/office/drawing/2014/main" id="{A72F0BFB-378D-4EEB-8F0F-1874CFAF783D}"/>
              </a:ext>
            </a:extLst>
          </p:cNvPr>
          <p:cNvGrpSpPr/>
          <p:nvPr/>
        </p:nvGrpSpPr>
        <p:grpSpPr>
          <a:xfrm>
            <a:off x="8660921" y="46493"/>
            <a:ext cx="3531081" cy="763628"/>
            <a:chOff x="8544744" y="5313"/>
            <a:chExt cx="3531081" cy="763628"/>
          </a:xfrm>
        </p:grpSpPr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A54A8317-1A73-4ABD-BF6E-263ECE28725E}"/>
                </a:ext>
              </a:extLst>
            </p:cNvPr>
            <p:cNvSpPr txBox="1"/>
            <p:nvPr/>
          </p:nvSpPr>
          <p:spPr>
            <a:xfrm>
              <a:off x="8544744" y="5313"/>
              <a:ext cx="35310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OTTIMIZZAZIONE DI UN’ELICA A PASSO VARIABILE ELETTRICA</a:t>
              </a: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13A4D5C4-C400-41C5-B263-0F4EE4B71DB1}"/>
                </a:ext>
              </a:extLst>
            </p:cNvPr>
            <p:cNvSpPr txBox="1"/>
            <p:nvPr/>
          </p:nvSpPr>
          <p:spPr>
            <a:xfrm>
              <a:off x="10002609" y="515025"/>
              <a:ext cx="207321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Lockheed </a:t>
              </a:r>
              <a:r>
                <a:rPr lang="it-IT" sz="1050" i="1" dirty="0">
                  <a:solidFill>
                    <a:schemeClr val="bg1"/>
                  </a:solidFill>
                  <a:latin typeface="Georgia" panose="02040502050405020303" pitchFamily="18" charset="0"/>
                </a:rPr>
                <a:t>Hercules</a:t>
              </a:r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 C-130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87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457675" y="1055933"/>
            <a:ext cx="575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Soluzione di </a:t>
            </a:r>
            <a:r>
              <a:rPr lang="it-IT" sz="3600" dirty="0" err="1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feathering</a:t>
            </a:r>
            <a:endParaRPr lang="it-IT" sz="3600" dirty="0">
              <a:solidFill>
                <a:srgbClr val="BC2E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BCFDDC7-B89D-4257-A617-A3F596FD6A6F}"/>
              </a:ext>
            </a:extLst>
          </p:cNvPr>
          <p:cNvSpPr txBox="1"/>
          <p:nvPr/>
        </p:nvSpPr>
        <p:spPr>
          <a:xfrm>
            <a:off x="457675" y="1816029"/>
            <a:ext cx="486847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Un sistema di </a:t>
            </a:r>
            <a:r>
              <a:rPr lang="it-IT" sz="16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feathering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o </a:t>
            </a:r>
            <a:r>
              <a:rPr lang="it-IT" sz="16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messa in bandiera automatica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è un complesso di meccanismi che consente, nelle eliche a passo variabile, di riportare le pale in condizioni di passo neutro a partire da una condizione (di passo) qualunque di queste.</a:t>
            </a:r>
          </a:p>
          <a:p>
            <a:pPr algn="just">
              <a:spcAft>
                <a:spcPts val="600"/>
              </a:spcAft>
            </a:pP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Questo sistema è fondamentale per la gestione di un velivolo dotato di eliche con pale a passo variabile, in quanto, in caso di avaria del motore, una configurazione di passo incontrollabile creerebbe difficoltà di manovra e resistenza aereodinamica. Riportando le pale in configurazione di passo neutro è possibile ridurre gli la resistenza aereodinamica e agevolare le manovre di rientro o atterraggio con la sola propulsione delle altre eliche (ipotesi di velivolo plurimotore come il C-130).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4889900C-CB42-4E4E-B6A6-8ECB720C731E}"/>
              </a:ext>
            </a:extLst>
          </p:cNvPr>
          <p:cNvGrpSpPr/>
          <p:nvPr/>
        </p:nvGrpSpPr>
        <p:grpSpPr>
          <a:xfrm>
            <a:off x="5579091" y="1055934"/>
            <a:ext cx="3026005" cy="5599390"/>
            <a:chOff x="5579091" y="1055934"/>
            <a:chExt cx="3026005" cy="5599390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760DC94C-463D-4BD0-865F-3CAA22DC1F7C}"/>
                </a:ext>
              </a:extLst>
            </p:cNvPr>
            <p:cNvGrpSpPr/>
            <p:nvPr/>
          </p:nvGrpSpPr>
          <p:grpSpPr>
            <a:xfrm>
              <a:off x="5579091" y="1055934"/>
              <a:ext cx="3026005" cy="5599390"/>
              <a:chOff x="6762750" y="1609724"/>
              <a:chExt cx="2743200" cy="4830279"/>
            </a:xfrm>
          </p:grpSpPr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44E13F94-6E77-4E6B-9D93-FED3F5054077}"/>
                  </a:ext>
                </a:extLst>
              </p:cNvPr>
              <p:cNvSpPr/>
              <p:nvPr/>
            </p:nvSpPr>
            <p:spPr>
              <a:xfrm>
                <a:off x="6762750" y="1609724"/>
                <a:ext cx="2743200" cy="48302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7" name="Connettore diritto 26">
                <a:extLst>
                  <a:ext uri="{FF2B5EF4-FFF2-40B4-BE49-F238E27FC236}">
                    <a16:creationId xmlns:a16="http://schemas.microsoft.com/office/drawing/2014/main" id="{BB081CEE-39A7-4EBD-9638-67B25DB0E2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2210" y="3656835"/>
                <a:ext cx="0" cy="2783168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20D0D4F9-7EE9-42FB-8950-9389F82ED88F}"/>
                </a:ext>
              </a:extLst>
            </p:cNvPr>
            <p:cNvSpPr txBox="1"/>
            <p:nvPr/>
          </p:nvSpPr>
          <p:spPr>
            <a:xfrm>
              <a:off x="5899810" y="3429509"/>
              <a:ext cx="270528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1790700">
                <a:buClr>
                  <a:srgbClr val="BC2E29"/>
                </a:buClr>
              </a:pPr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Il sistema sfrutta l’accoppiamento tra una camma a tamburo e la corona centrale stessa, di modo che ad una traslazione della camma corrisponda una rotazione della corona e quindi delle pale. La camma è talvolta vincolata solamente a traslare assialmente rispetto al cestello attraverso delle scanalature realizzate su di un collare guida, mentre la corona centrale ha dei perni radiali accoppiati con la scanalatura guida della camma.</a:t>
              </a:r>
              <a:endPara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ED612814-5D93-44DA-A425-18C34798AC64}"/>
              </a:ext>
            </a:extLst>
          </p:cNvPr>
          <p:cNvGrpSpPr/>
          <p:nvPr/>
        </p:nvGrpSpPr>
        <p:grpSpPr>
          <a:xfrm>
            <a:off x="8858043" y="1055933"/>
            <a:ext cx="3026005" cy="5599390"/>
            <a:chOff x="8858043" y="1055933"/>
            <a:chExt cx="3026005" cy="5599390"/>
          </a:xfrm>
        </p:grpSpPr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9CFEEDEC-4BF6-4934-A9BA-CB9EBF112A28}"/>
                </a:ext>
              </a:extLst>
            </p:cNvPr>
            <p:cNvGrpSpPr/>
            <p:nvPr/>
          </p:nvGrpSpPr>
          <p:grpSpPr>
            <a:xfrm>
              <a:off x="8858043" y="1055933"/>
              <a:ext cx="3026005" cy="5599390"/>
              <a:chOff x="6762750" y="1609725"/>
              <a:chExt cx="2743200" cy="4830278"/>
            </a:xfrm>
          </p:grpSpPr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EB245922-2BB8-40CF-9F51-B7A9DDF8AF6F}"/>
                  </a:ext>
                </a:extLst>
              </p:cNvPr>
              <p:cNvSpPr/>
              <p:nvPr/>
            </p:nvSpPr>
            <p:spPr>
              <a:xfrm>
                <a:off x="6762750" y="1609725"/>
                <a:ext cx="2743200" cy="48302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30" name="Connettore diritto 29">
                <a:extLst>
                  <a:ext uri="{FF2B5EF4-FFF2-40B4-BE49-F238E27FC236}">
                    <a16:creationId xmlns:a16="http://schemas.microsoft.com/office/drawing/2014/main" id="{E6E59CAA-FAAF-41B2-A231-F754D5556D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6235" y="3656836"/>
                <a:ext cx="0" cy="2783167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67E69894-E31D-4AC2-BED4-4C9B3593766F}"/>
                </a:ext>
              </a:extLst>
            </p:cNvPr>
            <p:cNvSpPr txBox="1"/>
            <p:nvPr/>
          </p:nvSpPr>
          <p:spPr>
            <a:xfrm>
              <a:off x="9170754" y="3377099"/>
              <a:ext cx="2705286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1790700">
                <a:spcAft>
                  <a:spcPts val="600"/>
                </a:spcAft>
                <a:buClr>
                  <a:srgbClr val="BC2E29"/>
                </a:buClr>
              </a:pPr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Questo tipo di meccanismo è sfruttato nella nostra applicazione per permettere il ritorno in passo neutro delle pale attraverso la rotazione sincrona delle pale: la rotazione della corona centrale avviene in caso di avaria per la spinta elastica offerta da una molla interposta tra la camma e il fondo del mozzo. Correggendo il passo si assiste di fatto alla traslazione della camma e quindi alla compressione della molla, che, all’azionamento del meccanismo, si espande determinando il ritorno della camma e la rotazione della corona centrale.</a:t>
              </a:r>
              <a:endParaRPr lang="it-IT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Immagine 12">
            <a:extLst>
              <a:ext uri="{FF2B5EF4-FFF2-40B4-BE49-F238E27FC236}">
                <a16:creationId xmlns:a16="http://schemas.microsoft.com/office/drawing/2014/main" id="{9BADF4D9-82DF-4EC4-8520-89A2D310A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9" t="22645" r="6565" b="15397"/>
          <a:stretch/>
        </p:blipFill>
        <p:spPr>
          <a:xfrm>
            <a:off x="8673716" y="1013458"/>
            <a:ext cx="3394657" cy="218745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AF17EE0-5F2F-4601-AB26-B85B2BB035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9" t="12875" b="17526"/>
          <a:stretch/>
        </p:blipFill>
        <p:spPr>
          <a:xfrm>
            <a:off x="5239927" y="829831"/>
            <a:ext cx="3930826" cy="2547268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AD500A11-CB48-46EB-9734-FA1E0EA50E5B}"/>
              </a:ext>
            </a:extLst>
          </p:cNvPr>
          <p:cNvGrpSpPr/>
          <p:nvPr/>
        </p:nvGrpSpPr>
        <p:grpSpPr>
          <a:xfrm>
            <a:off x="8660921" y="46493"/>
            <a:ext cx="3531081" cy="763628"/>
            <a:chOff x="8544744" y="5313"/>
            <a:chExt cx="3531081" cy="763628"/>
          </a:xfrm>
        </p:grpSpPr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FEA3BB2C-6FE0-414B-9938-35AAD4E9F7E2}"/>
                </a:ext>
              </a:extLst>
            </p:cNvPr>
            <p:cNvSpPr txBox="1"/>
            <p:nvPr/>
          </p:nvSpPr>
          <p:spPr>
            <a:xfrm>
              <a:off x="8544744" y="5313"/>
              <a:ext cx="35310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OTTIMIZZAZIONE DI UN’ELICA A PASSO VARIABILE ELETTRICA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830DB73E-31CB-42B7-91B6-B973B97BE17D}"/>
                </a:ext>
              </a:extLst>
            </p:cNvPr>
            <p:cNvSpPr txBox="1"/>
            <p:nvPr/>
          </p:nvSpPr>
          <p:spPr>
            <a:xfrm>
              <a:off x="10002609" y="515025"/>
              <a:ext cx="207321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Lockheed </a:t>
              </a:r>
              <a:r>
                <a:rPr lang="it-IT" sz="1050" i="1" dirty="0">
                  <a:solidFill>
                    <a:schemeClr val="bg1"/>
                  </a:solidFill>
                  <a:latin typeface="Georgia" panose="02040502050405020303" pitchFamily="18" charset="0"/>
                </a:rPr>
                <a:t>Hercules</a:t>
              </a:r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 C-130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84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680D1C4F-BB71-4485-B0D1-687549D24319}"/>
              </a:ext>
            </a:extLst>
          </p:cNvPr>
          <p:cNvGrpSpPr/>
          <p:nvPr/>
        </p:nvGrpSpPr>
        <p:grpSpPr>
          <a:xfrm>
            <a:off x="8660921" y="46493"/>
            <a:ext cx="3531081" cy="763628"/>
            <a:chOff x="8544744" y="5313"/>
            <a:chExt cx="3531081" cy="763628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95496A5D-C9C7-4A51-ABE0-3DDE3E95175C}"/>
                </a:ext>
              </a:extLst>
            </p:cNvPr>
            <p:cNvSpPr txBox="1"/>
            <p:nvPr/>
          </p:nvSpPr>
          <p:spPr>
            <a:xfrm>
              <a:off x="8544744" y="5313"/>
              <a:ext cx="35310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OTTIMIZZAZIONE DI UN’ELICA A PASSO VARIABILE ELETTRICA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F4D90DD5-8065-4800-AA51-AA33D7D552A2}"/>
                </a:ext>
              </a:extLst>
            </p:cNvPr>
            <p:cNvSpPr txBox="1"/>
            <p:nvPr/>
          </p:nvSpPr>
          <p:spPr>
            <a:xfrm>
              <a:off x="10002609" y="515025"/>
              <a:ext cx="207321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Lockheed </a:t>
              </a:r>
              <a:r>
                <a:rPr lang="it-IT" sz="1050" i="1" dirty="0">
                  <a:solidFill>
                    <a:schemeClr val="bg1"/>
                  </a:solidFill>
                  <a:latin typeface="Georgia" panose="02040502050405020303" pitchFamily="18" charset="0"/>
                </a:rPr>
                <a:t>Hercules</a:t>
              </a:r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 C-130</a:t>
              </a:r>
            </a:p>
          </p:txBody>
        </p:sp>
      </p:grpSp>
      <p:pic>
        <p:nvPicPr>
          <p:cNvPr id="21" name="Immagine 20">
            <a:extLst>
              <a:ext uri="{FF2B5EF4-FFF2-40B4-BE49-F238E27FC236}">
                <a16:creationId xmlns:a16="http://schemas.microsoft.com/office/drawing/2014/main" id="{C11D312E-5CCF-4CC5-B36A-67700FA36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6" y="-3734"/>
            <a:ext cx="9699131" cy="685800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027262C1-3402-4D53-901A-800537579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4" y="-3734"/>
            <a:ext cx="9699131" cy="68580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AA26941-D5DC-428E-A32D-C814068F0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2" y="3734"/>
            <a:ext cx="9699131" cy="6858000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7CC8FBE1-6AB6-4F88-A962-655BEDC25858}"/>
              </a:ext>
            </a:extLst>
          </p:cNvPr>
          <p:cNvGrpSpPr/>
          <p:nvPr/>
        </p:nvGrpSpPr>
        <p:grpSpPr>
          <a:xfrm>
            <a:off x="116176" y="99452"/>
            <a:ext cx="3142058" cy="718363"/>
            <a:chOff x="443345" y="5658982"/>
            <a:chExt cx="3377969" cy="772298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B86D2824-7CBA-4F0E-B215-9C67D8822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345" y="5698836"/>
              <a:ext cx="734280" cy="732444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318258" y="5658982"/>
              <a:ext cx="2503056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6F761BC0-4296-48D7-A9F1-3BFDC92D5D3B}"/>
                </a:ext>
              </a:extLst>
            </p:cNvPr>
            <p:cNvCxnSpPr>
              <a:cxnSpLocks/>
            </p:cNvCxnSpPr>
            <p:nvPr/>
          </p:nvCxnSpPr>
          <p:spPr>
            <a:xfrm>
              <a:off x="1318259" y="5698836"/>
              <a:ext cx="0" cy="73244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306740" y="5883038"/>
              <a:ext cx="2503054" cy="481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1A6A1BD8-7DB5-4788-A097-AC6473B34B3E}"/>
              </a:ext>
            </a:extLst>
          </p:cNvPr>
          <p:cNvGrpSpPr/>
          <p:nvPr/>
        </p:nvGrpSpPr>
        <p:grpSpPr>
          <a:xfrm rot="16200000">
            <a:off x="8822109" y="3195330"/>
            <a:ext cx="5384122" cy="1355661"/>
            <a:chOff x="1324772" y="5604672"/>
            <a:chExt cx="5594631" cy="1667918"/>
          </a:xfrm>
        </p:grpSpPr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6BB7C161-C3CD-4355-BF0E-6AD7BEE66443}"/>
                </a:ext>
              </a:extLst>
            </p:cNvPr>
            <p:cNvSpPr/>
            <p:nvPr/>
          </p:nvSpPr>
          <p:spPr>
            <a:xfrm>
              <a:off x="1324772" y="5604672"/>
              <a:ext cx="5594631" cy="945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63C2D2A7-12A7-4524-B51E-493F0FC31DD2}"/>
                </a:ext>
              </a:extLst>
            </p:cNvPr>
            <p:cNvGrpSpPr/>
            <p:nvPr/>
          </p:nvGrpSpPr>
          <p:grpSpPr>
            <a:xfrm>
              <a:off x="1479903" y="5712549"/>
              <a:ext cx="5439500" cy="1560041"/>
              <a:chOff x="1054612" y="5560149"/>
              <a:chExt cx="5439500" cy="1560041"/>
            </a:xfrm>
          </p:grpSpPr>
          <p:cxnSp>
            <p:nvCxnSpPr>
              <p:cNvPr id="31" name="Connettore diritto 30">
                <a:extLst>
                  <a:ext uri="{FF2B5EF4-FFF2-40B4-BE49-F238E27FC236}">
                    <a16:creationId xmlns:a16="http://schemas.microsoft.com/office/drawing/2014/main" id="{4D517FE0-D836-45E6-BE5F-6F33606667F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02847" y="6368425"/>
                <a:ext cx="1503530" cy="0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D6B20029-3B8E-4E1C-A137-14D86D55C3C0}"/>
                  </a:ext>
                </a:extLst>
              </p:cNvPr>
              <p:cNvSpPr txBox="1"/>
              <p:nvPr/>
            </p:nvSpPr>
            <p:spPr>
              <a:xfrm>
                <a:off x="1054612" y="5560149"/>
                <a:ext cx="5439500" cy="870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>
                    <a:solidFill>
                      <a:srgbClr val="BC2E29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Elica con sistema di cambio di passo elettromeccanico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570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41B402ACEFAB74A94FE58DB20062DC9" ma:contentTypeVersion="7" ma:contentTypeDescription="Creare un nuovo documento." ma:contentTypeScope="" ma:versionID="6f41a4998af29c7c753529ebea3cfc6c">
  <xsd:schema xmlns:xsd="http://www.w3.org/2001/XMLSchema" xmlns:xs="http://www.w3.org/2001/XMLSchema" xmlns:p="http://schemas.microsoft.com/office/2006/metadata/properties" xmlns:ns2="e2feefc2-b897-4dcf-82ae-8a6a2291bfb7" targetNamespace="http://schemas.microsoft.com/office/2006/metadata/properties" ma:root="true" ma:fieldsID="4e6924b048f1ab71151b19eeaa75e23f" ns2:_="">
    <xsd:import namespace="e2feefc2-b897-4dcf-82ae-8a6a2291bf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feefc2-b897-4dcf-82ae-8a6a2291bf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45BACD-0176-4ECF-A189-00A4401B26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CEF2D9-EB94-4276-84B4-170DC5E3B91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1211C6C-E8B3-4FDD-92FD-ED7A985D54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feefc2-b897-4dcf-82ae-8a6a2291bf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2950</TotalTime>
  <Words>1106</Words>
  <Application>Microsoft Office PowerPoint</Application>
  <PresentationFormat>Widescreen</PresentationFormat>
  <Paragraphs>87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Georgia</vt:lpstr>
      <vt:lpstr>Helvetica</vt:lpstr>
      <vt:lpstr>Roboto</vt:lpstr>
      <vt:lpstr>Roboto Thin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Luca Zappalorti - luca.zappalorti@studio.unibo.it</dc:creator>
  <cp:lastModifiedBy>Luca Zappalorti - luca.zappalorti@studio.unibo.it</cp:lastModifiedBy>
  <cp:revision>165</cp:revision>
  <dcterms:created xsi:type="dcterms:W3CDTF">2021-07-19T17:21:36Z</dcterms:created>
  <dcterms:modified xsi:type="dcterms:W3CDTF">2021-10-08T07:39:09Z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0x010100441B402ACEFAB74A94FE58DB20062DC9</vt:lpwstr>
  </property>
</Properties>
</file>